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7" r:id="rId3"/>
    <p:sldId id="258" r:id="rId4"/>
    <p:sldId id="259" r:id="rId5"/>
    <p:sldId id="332" r:id="rId6"/>
    <p:sldId id="331" r:id="rId7"/>
    <p:sldId id="261" r:id="rId8"/>
    <p:sldId id="264" r:id="rId9"/>
    <p:sldId id="333" r:id="rId10"/>
    <p:sldId id="267" r:id="rId11"/>
    <p:sldId id="335" r:id="rId12"/>
    <p:sldId id="269" r:id="rId13"/>
    <p:sldId id="271" r:id="rId14"/>
    <p:sldId id="330" r:id="rId15"/>
    <p:sldId id="270" r:id="rId16"/>
    <p:sldId id="272" r:id="rId17"/>
    <p:sldId id="273" r:id="rId18"/>
    <p:sldId id="274" r:id="rId19"/>
    <p:sldId id="276" r:id="rId20"/>
    <p:sldId id="323" r:id="rId21"/>
    <p:sldId id="325" r:id="rId22"/>
    <p:sldId id="326" r:id="rId23"/>
    <p:sldId id="282" r:id="rId24"/>
    <p:sldId id="336" r:id="rId25"/>
    <p:sldId id="329" r:id="rId26"/>
    <p:sldId id="322" r:id="rId27"/>
  </p:sldIdLst>
  <p:sldSz cx="9144000" cy="6858000" type="screen4x3"/>
  <p:notesSz cx="6884988" cy="100187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1106"/>
    <a:srgbClr val="0000B8"/>
    <a:srgbClr val="FFFFFF"/>
    <a:srgbClr val="0C0804"/>
    <a:srgbClr val="818AD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12C8C85-51F0-491E-9774-3900AFEF0FD7}" styleName="Style léger 2 - Accentuation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Style foncé 1 - Accentuation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Style foncé 1 - Accentuation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Style foncé 2 - Accentuation 3/Accentuation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Style foncé 2 - Accentuation 1/Accentuation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Style à thème 2 - Accentuation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Style moyen 1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4C1A8A3-306A-4EB7-A6B1-4F7E0EB9C5D6}" styleName="Style moyen 3 - Accentuation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Style moyen 3 - Accentuation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8" autoAdjust="0"/>
    <p:restoredTop sz="86476" autoAdjust="0"/>
  </p:normalViewPr>
  <p:slideViewPr>
    <p:cSldViewPr>
      <p:cViewPr varScale="1">
        <p:scale>
          <a:sx n="79" d="100"/>
          <a:sy n="79" d="100"/>
        </p:scale>
        <p:origin x="-1584" y="-90"/>
      </p:cViewPr>
      <p:guideLst>
        <p:guide orient="horz" pos="2160"/>
        <p:guide pos="2880"/>
      </p:guideLst>
    </p:cSldViewPr>
  </p:slideViewPr>
  <p:outlineViewPr>
    <p:cViewPr>
      <p:scale>
        <a:sx n="33" d="100"/>
        <a:sy n="33" d="100"/>
      </p:scale>
      <p:origin x="0" y="30702"/>
    </p:cViewPr>
  </p:outlineViewPr>
  <p:notesTextViewPr>
    <p:cViewPr>
      <p:scale>
        <a:sx n="100" d="100"/>
        <a:sy n="100" d="100"/>
      </p:scale>
      <p:origin x="0" y="0"/>
    </p:cViewPr>
  </p:notesTextViewPr>
  <p:sorterViewPr>
    <p:cViewPr>
      <p:scale>
        <a:sx n="100" d="100"/>
        <a:sy n="100" d="100"/>
      </p:scale>
      <p:origin x="0" y="10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pPr/>
              <a:t>‹#›</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2"/>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2"/>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6"/>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860DF9-7073-4A98-98FD-B47AF74B09F6}"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20267849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47D8F13-D663-409C-A655-9A7E02342D3C}"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36468831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160F2AE-9769-4A1B-8870-A8A5559D4CD0}"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2143621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A13098F-BC10-478A-BAF6-B2A4322C0C98}"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1019139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106C0CA-F37A-4925-AAA7-2C2A4F1470BC}"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4078255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FFD506B9-C2B6-43F7-BBDC-EA7F8CBAA365}"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1938232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601BC7B-4B78-4484-BF83-8E766F2D3822}"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18550086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D061AAD-690A-4A10-964F-1F90C87F9367}"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124648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1"/>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290A25C-64D9-4CB8-921B-34CE783F819F}"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2687976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90DE7BB-F221-47CF-9184-841CC177DBE2}"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3344051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9"/>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80893BA-9B59-4DFF-97D1-17D2E9B58057}"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14800397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1"/>
            <a:ext cx="4038600" cy="4525963"/>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1"/>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3938589"/>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7"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8" name="Rectangle 6"/>
          <p:cNvSpPr>
            <a:spLocks noGrp="1" noChangeArrowheads="1"/>
          </p:cNvSpPr>
          <p:nvPr>
            <p:ph type="sldNum" sz="quarter" idx="12"/>
          </p:nvPr>
        </p:nvSpPr>
        <p:spPr>
          <a:ln/>
        </p:spPr>
        <p:txBody>
          <a:bodyPr/>
          <a:lstStyle>
            <a:lvl1pPr>
              <a:defRPr/>
            </a:lvl1pPr>
          </a:lstStyle>
          <a:p>
            <a:pPr>
              <a:defRPr/>
            </a:pPr>
            <a:fld id="{A3DE17B4-B176-4594-9CDD-B7668D41577B}"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3251894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9"/>
            <a:ext cx="8229600" cy="58515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8D5AD0E2-90FE-47DA-A73B-AE60DA7DD184}" type="slidenum">
              <a:rPr lang="ar-SA">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300499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03/06/2016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8077200" y="6356351"/>
            <a:ext cx="609600" cy="365125"/>
          </a:xfrm>
        </p:spPr>
        <p:txBody>
          <a:bodyPr/>
          <a:lstStyle/>
          <a:p>
            <a:fld id="{CF4668DC-857F-487D-BFFA-8C0CA5037977}" type="slidenum">
              <a:rPr lang="fr-BE" smtClean="0"/>
              <a:pPr/>
              <a:t>‹#›</a:t>
            </a:fld>
            <a:endParaRPr lang="fr-BE"/>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A309A6D-C09C-4548-B29A-6CF363A7E532}" type="datetimeFigureOut">
              <a:rPr lang="fr-FR" smtClean="0"/>
              <a:pPr/>
              <a:t>03/06/2016</a:t>
            </a:fld>
            <a:endParaRPr lang="fr-BE"/>
          </a:p>
        </p:txBody>
      </p:sp>
      <p:sp>
        <p:nvSpPr>
          <p:cNvPr id="22" name="Espace réservé du pied de page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BE"/>
          </a:p>
        </p:txBody>
      </p:sp>
      <p:sp>
        <p:nvSpPr>
          <p:cNvPr id="18" name="Espace réservé du numéro de diapositive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F4668DC-857F-487D-BFFA-8C0CA5037977}" type="slidenum">
              <a:rPr lang="fr-BE" smtClean="0"/>
              <a:pPr/>
              <a:t>‹#›</a:t>
            </a:fld>
            <a:endParaRPr lang="fr-BE"/>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Cliquez pour modifier le style du titre</a:t>
            </a:r>
          </a:p>
        </p:txBody>
      </p:sp>
      <p:sp>
        <p:nvSpPr>
          <p:cNvPr id="3075" name="Rectangle 3"/>
          <p:cNvSpPr>
            <a:spLocks noGrp="1" noChangeArrowheads="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b="0">
                <a:solidFill>
                  <a:schemeClr val="tx1"/>
                </a:solidFill>
                <a:latin typeface="+mn-lt"/>
                <a:cs typeface="+mn-cs"/>
              </a:defRPr>
            </a:lvl1pPr>
          </a:lstStyle>
          <a:p>
            <a:pPr fontAlgn="base">
              <a:spcAft>
                <a:spcPct val="0"/>
              </a:spcAft>
              <a:defRPr/>
            </a:pPr>
            <a:endParaRPr lang="fr-FR">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400" b="0">
                <a:solidFill>
                  <a:schemeClr val="tx1"/>
                </a:solidFill>
                <a:latin typeface="+mn-lt"/>
                <a:cs typeface="+mn-cs"/>
              </a:defRPr>
            </a:lvl1pPr>
          </a:lstStyle>
          <a:p>
            <a:pPr algn="ctr" fontAlgn="base">
              <a:spcAft>
                <a:spcPct val="0"/>
              </a:spcAft>
              <a:defRPr/>
            </a:pPr>
            <a:endParaRPr lang="fr-FR">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400" b="0">
                <a:solidFill>
                  <a:schemeClr val="tx1"/>
                </a:solidFill>
                <a:latin typeface="+mn-lt"/>
                <a:cs typeface="+mn-cs"/>
              </a:defRPr>
            </a:lvl1pPr>
          </a:lstStyle>
          <a:p>
            <a:pPr fontAlgn="base">
              <a:spcAft>
                <a:spcPct val="0"/>
              </a:spcAft>
              <a:defRPr/>
            </a:pPr>
            <a:fld id="{ED952503-462E-4D7A-B23E-E33FB68CCC06}" type="slidenum">
              <a:rPr lang="ar-SA">
                <a:solidFill>
                  <a:srgbClr val="000000"/>
                </a:solidFill>
              </a:rPr>
              <a:pPr fontAlgn="base">
                <a:spcAft>
                  <a:spcPct val="0"/>
                </a:spcAft>
                <a:defRPr/>
              </a:pPr>
              <a:t>‹#›</a:t>
            </a:fld>
            <a:endParaRPr lang="fr-FR">
              <a:solidFill>
                <a:srgbClr val="000000"/>
              </a:solidFill>
            </a:endParaRPr>
          </a:p>
        </p:txBody>
      </p:sp>
    </p:spTree>
    <p:extLst>
      <p:ext uri="{BB962C8B-B14F-4D97-AF65-F5344CB8AC3E}">
        <p14:creationId xmlns:p14="http://schemas.microsoft.com/office/powerpoint/2010/main" val="28393482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png"/><Relationship Id="rId1" Type="http://schemas.openxmlformats.org/officeDocument/2006/relationships/slideLayout" Target="../slideLayouts/slideLayout13.xml"/><Relationship Id="rId4" Type="http://schemas.openxmlformats.org/officeDocument/2006/relationships/image" Target="../media/image10.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ctr" rtl="1">
              <a:buNone/>
            </a:pPr>
            <a:r>
              <a:rPr lang="ar-DZ" sz="2400" b="1" dirty="0" smtClean="0">
                <a:solidFill>
                  <a:srgbClr val="141106"/>
                </a:solidFill>
                <a:cs typeface="Traditional Arabic" pitchFamily="2" charset="-78"/>
              </a:rPr>
              <a:t>جامعة المسيلة</a:t>
            </a:r>
            <a:endParaRPr lang="fr-FR" sz="2400" dirty="0" smtClean="0">
              <a:solidFill>
                <a:srgbClr val="141106"/>
              </a:solidFill>
              <a:cs typeface="Traditional Arabic" pitchFamily="2" charset="-78"/>
            </a:endParaRPr>
          </a:p>
          <a:p>
            <a:pPr algn="ctr" rtl="1">
              <a:buNone/>
            </a:pPr>
            <a:r>
              <a:rPr lang="ar-DZ" sz="2400" b="1" dirty="0" smtClean="0">
                <a:solidFill>
                  <a:srgbClr val="141106"/>
                </a:solidFill>
                <a:cs typeface="Traditional Arabic" pitchFamily="2" charset="-78"/>
              </a:rPr>
              <a:t>معهد علوم وتقنيات النشطات البدنية والرياضية</a:t>
            </a:r>
            <a:endParaRPr lang="fr-FR" sz="2400" dirty="0" smtClean="0">
              <a:solidFill>
                <a:srgbClr val="141106"/>
              </a:solidFill>
              <a:cs typeface="Traditional Arabic" pitchFamily="2" charset="-78"/>
            </a:endParaRPr>
          </a:p>
          <a:p>
            <a:pPr algn="ctr" rtl="1">
              <a:buNone/>
            </a:pPr>
            <a:r>
              <a:rPr lang="ar-DZ" sz="2400" b="1" dirty="0" smtClean="0">
                <a:solidFill>
                  <a:srgbClr val="141106"/>
                </a:solidFill>
                <a:cs typeface="Traditional Arabic" pitchFamily="2" charset="-78"/>
              </a:rPr>
              <a:t>مذكرة مكملة لنيل شهادة الماستر في علوم وتقنيات النشطات البدنية والرياضية</a:t>
            </a:r>
            <a:endParaRPr lang="fr-FR" sz="2400" dirty="0" smtClean="0">
              <a:solidFill>
                <a:srgbClr val="141106"/>
              </a:solidFill>
              <a:cs typeface="Traditional Arabic" pitchFamily="2" charset="-78"/>
            </a:endParaRPr>
          </a:p>
          <a:p>
            <a:pPr algn="ctr" rtl="1">
              <a:buNone/>
            </a:pPr>
            <a:r>
              <a:rPr lang="ar-DZ" sz="2400" b="1" dirty="0" smtClean="0">
                <a:solidFill>
                  <a:srgbClr val="141106"/>
                </a:solidFill>
                <a:cs typeface="Traditional Arabic" pitchFamily="2" charset="-78"/>
              </a:rPr>
              <a:t>شعبة: تربية بدنية </a:t>
            </a:r>
          </a:p>
          <a:p>
            <a:pPr algn="ctr" rtl="1">
              <a:buNone/>
            </a:pPr>
            <a:r>
              <a:rPr lang="ar-DZ" sz="2400" b="1" dirty="0" smtClean="0">
                <a:solidFill>
                  <a:srgbClr val="141106"/>
                </a:solidFill>
                <a:cs typeface="Traditional Arabic" pitchFamily="2" charset="-78"/>
              </a:rPr>
              <a:t>تخصص:</a:t>
            </a:r>
          </a:p>
          <a:p>
            <a:pPr algn="ctr">
              <a:buNone/>
            </a:pPr>
            <a:endParaRPr lang="ar-DZ" dirty="0" smtClean="0"/>
          </a:p>
          <a:p>
            <a:pPr algn="ctr">
              <a:buNone/>
            </a:pPr>
            <a:endParaRPr lang="ar-DZ" dirty="0" smtClean="0"/>
          </a:p>
          <a:p>
            <a:pPr algn="ctr">
              <a:buNone/>
            </a:pPr>
            <a:endParaRPr lang="ar-DZ" dirty="0" smtClean="0"/>
          </a:p>
          <a:p>
            <a:pPr algn="r" rtl="1">
              <a:buNone/>
            </a:pPr>
            <a:r>
              <a:rPr lang="ar-DZ" sz="2800" b="1" dirty="0" smtClean="0">
                <a:cs typeface="Traditional Arabic" pitchFamily="2" charset="-78"/>
              </a:rPr>
              <a:t> </a:t>
            </a:r>
            <a:endParaRPr lang="fr-FR" sz="2800" b="1" dirty="0" smtClean="0">
              <a:cs typeface="Traditional Arabic" pitchFamily="2" charset="-78"/>
            </a:endParaRPr>
          </a:p>
          <a:p>
            <a:pPr algn="r" rtl="1">
              <a:buNone/>
            </a:pPr>
            <a:endParaRPr lang="ar-DZ" sz="2800" b="1" dirty="0" smtClean="0">
              <a:cs typeface="Traditional Arabic" pitchFamily="2" charset="-78"/>
            </a:endParaRPr>
          </a:p>
          <a:p>
            <a:pPr algn="r" rtl="1">
              <a:buNone/>
            </a:pPr>
            <a:endParaRPr lang="ar-DZ" sz="2800" b="1" dirty="0" smtClean="0">
              <a:cs typeface="Traditional Arabic" pitchFamily="2" charset="-78"/>
            </a:endParaRPr>
          </a:p>
          <a:p>
            <a:pPr algn="r" rtl="1">
              <a:buFontTx/>
              <a:buChar char="-"/>
            </a:pPr>
            <a:r>
              <a:rPr lang="ar-DZ" sz="2800" b="1" dirty="0" smtClean="0">
                <a:cs typeface="Traditional Arabic" pitchFamily="2" charset="-78"/>
              </a:rPr>
              <a:t>من إعداد الطالبة:                                          -  تحت إشراف الدكتور : </a:t>
            </a:r>
          </a:p>
          <a:p>
            <a:pPr marL="0" indent="0" algn="r" rtl="1">
              <a:buNone/>
            </a:pPr>
            <a:r>
              <a:rPr lang="ar-DZ" sz="2800" b="1" dirty="0" smtClean="0">
                <a:cs typeface="Traditional Arabic" pitchFamily="2" charset="-78"/>
              </a:rPr>
              <a:t>       * بن علية سمية                                                 * لزرق أحمد    </a:t>
            </a:r>
          </a:p>
          <a:p>
            <a:pPr marL="0" indent="0" algn="ctr" rtl="1">
              <a:buNone/>
            </a:pPr>
            <a:endParaRPr lang="ar-DZ" sz="2800" b="1" dirty="0" smtClean="0">
              <a:cs typeface="Traditional Arabic" pitchFamily="2" charset="-78"/>
            </a:endParaRPr>
          </a:p>
          <a:p>
            <a:pPr marL="0" indent="0" algn="ctr" rtl="1">
              <a:buNone/>
            </a:pPr>
            <a:r>
              <a:rPr lang="ar-DZ" sz="2800" b="1" dirty="0" smtClean="0">
                <a:cs typeface="Traditional Arabic" pitchFamily="2" charset="-78"/>
              </a:rPr>
              <a:t>السنة الجامعية 2016/2015</a:t>
            </a:r>
            <a:endParaRPr lang="fr-FR" sz="2800" b="1" dirty="0">
              <a:cs typeface="Traditional Arabic" pitchFamily="2" charset="-78"/>
            </a:endParaRPr>
          </a:p>
        </p:txBody>
      </p:sp>
      <p:sp>
        <p:nvSpPr>
          <p:cNvPr id="4" name="Rectangle à coins arrondis 3"/>
          <p:cNvSpPr/>
          <p:nvPr/>
        </p:nvSpPr>
        <p:spPr>
          <a:xfrm>
            <a:off x="395536" y="2348880"/>
            <a:ext cx="8424936" cy="2232248"/>
          </a:xfrm>
          <a:prstGeom prst="roundRect">
            <a:avLst/>
          </a:prstGeom>
          <a:ln w="19050">
            <a:solidFill>
              <a:schemeClr val="tx1"/>
            </a:solidFill>
          </a:ln>
          <a:effectLst>
            <a:glow rad="228600">
              <a:schemeClr val="accent1">
                <a:satMod val="175000"/>
                <a:alpha val="40000"/>
              </a:schemeClr>
            </a:glow>
            <a:outerShdw blurRad="40000" dist="20000" dir="5400000" rotWithShape="0">
              <a:srgbClr val="000000">
                <a:alpha val="38000"/>
              </a:srgbClr>
            </a:outerShdw>
          </a:effectLst>
        </p:spPr>
        <p:style>
          <a:lnRef idx="1">
            <a:schemeClr val="accent5"/>
          </a:lnRef>
          <a:fillRef idx="1003">
            <a:schemeClr val="lt2"/>
          </a:fillRef>
          <a:effectRef idx="1">
            <a:schemeClr val="accent5"/>
          </a:effectRef>
          <a:fontRef idx="minor">
            <a:schemeClr val="dk1"/>
          </a:fontRef>
        </p:style>
        <p:txBody>
          <a:bodyPr rtlCol="0" anchor="ctr"/>
          <a:lstStyle/>
          <a:p>
            <a:pPr lvl="0" algn="ctr"/>
            <a:r>
              <a:rPr lang="ar-DZ" sz="4000" b="1" dirty="0">
                <a:solidFill>
                  <a:srgbClr val="FF0000"/>
                </a:solidFill>
                <a:cs typeface="Traditional Arabic" pitchFamily="2" charset="-78"/>
              </a:rPr>
              <a:t>دور جمعية أولياء التلاميذ في زيادة الدافعية لممارسة التربية البدنية والرياضية </a:t>
            </a:r>
          </a:p>
          <a:p>
            <a:pPr lvl="0" algn="ctr"/>
            <a:r>
              <a:rPr lang="ar-DZ" sz="4000" b="1" dirty="0">
                <a:solidFill>
                  <a:srgbClr val="FF0000"/>
                </a:solidFill>
                <a:cs typeface="Traditional Arabic" pitchFamily="2" charset="-78"/>
              </a:rPr>
              <a:t>دراسة ميدانية لثانويات الجهة الجنوبية لولاية المسيلة</a:t>
            </a:r>
          </a:p>
        </p:txBody>
      </p:sp>
      <p:pic>
        <p:nvPicPr>
          <p:cNvPr id="5" name="Picture 11" descr="CA5S4BP9"/>
          <p:cNvPicPr>
            <a:picLocks noChangeAspect="1" noChangeArrowheads="1"/>
          </p:cNvPicPr>
          <p:nvPr/>
        </p:nvPicPr>
        <p:blipFill>
          <a:blip r:embed="rId2"/>
          <a:srcRect/>
          <a:stretch>
            <a:fillRect/>
          </a:stretch>
        </p:blipFill>
        <p:spPr bwMode="auto">
          <a:xfrm>
            <a:off x="7956376" y="259233"/>
            <a:ext cx="1033214" cy="1008112"/>
          </a:xfrm>
          <a:prstGeom prst="roundRect">
            <a:avLst>
              <a:gd name="adj" fmla="val 16667"/>
            </a:avLst>
          </a:prstGeom>
          <a:ln w="19050">
            <a:solidFill>
              <a:schemeClr val="tx1"/>
            </a:solidFill>
          </a:ln>
          <a:effectLst>
            <a:glow rad="228600">
              <a:schemeClr val="accent1">
                <a:satMod val="175000"/>
                <a:alpha val="40000"/>
              </a:schemeClr>
            </a:glow>
            <a:outerShdw blurRad="152400" dist="12000" dir="900000" sy="98000" kx="110000" ky="200000" algn="tl" rotWithShape="0">
              <a:srgbClr val="000000">
                <a:alpha val="30000"/>
              </a:srgbClr>
            </a:outerShdw>
          </a:effectLst>
          <a:scene3d>
            <a:camera prst="orthographicFront"/>
            <a:lightRig rig="threePt" dir="t"/>
          </a:scene3d>
          <a:sp3d contourW="6350" prstMaterial="matte">
            <a:bevelT w="101600" h="101600"/>
            <a:contourClr>
              <a:srgbClr val="969696"/>
            </a:contourClr>
          </a:sp3d>
        </p:spPr>
      </p:pic>
      <p:pic>
        <p:nvPicPr>
          <p:cNvPr id="6" name="Picture 11" descr="CA5S4BP9"/>
          <p:cNvPicPr>
            <a:picLocks noChangeAspect="1" noChangeArrowheads="1"/>
          </p:cNvPicPr>
          <p:nvPr/>
        </p:nvPicPr>
        <p:blipFill>
          <a:blip r:embed="rId2"/>
          <a:srcRect/>
          <a:stretch>
            <a:fillRect/>
          </a:stretch>
        </p:blipFill>
        <p:spPr bwMode="auto">
          <a:xfrm>
            <a:off x="179511" y="260648"/>
            <a:ext cx="1080121" cy="1008112"/>
          </a:xfrm>
          <a:prstGeom prst="roundRect">
            <a:avLst>
              <a:gd name="adj" fmla="val 16667"/>
            </a:avLst>
          </a:prstGeom>
          <a:ln w="19050">
            <a:solidFill>
              <a:schemeClr val="tx1"/>
            </a:solidFill>
          </a:ln>
          <a:effectLst>
            <a:glow rad="228600">
              <a:schemeClr val="accent1">
                <a:satMod val="175000"/>
                <a:alpha val="40000"/>
              </a:schemeClr>
            </a:glow>
            <a:outerShdw blurRad="152400" dist="12000" dir="900000" sy="98000" kx="110000" ky="200000" algn="tl" rotWithShape="0">
              <a:srgbClr val="000000">
                <a:alpha val="30000"/>
              </a:srgbClr>
            </a:outerShdw>
          </a:effectLst>
          <a:scene3d>
            <a:camera prst="orthographicFront"/>
            <a:lightRig rig="threePt" dir="t"/>
          </a:scene3d>
          <a:sp3d contourW="6350" prstMaterial="matte">
            <a:bevelT w="101600" h="101600"/>
            <a:contourClr>
              <a:srgbClr val="969696"/>
            </a:contourClr>
          </a:sp3d>
        </p:spPr>
      </p:pic>
    </p:spTree>
  </p:cSld>
  <p:clrMapOvr>
    <a:masterClrMapping/>
  </p:clrMapOvr>
  <mc:AlternateContent xmlns:mc="http://schemas.openxmlformats.org/markup-compatibility/2006" xmlns:p14="http://schemas.microsoft.com/office/powerpoint/2010/main">
    <mc:Choice Requires="p14">
      <p:transition spd="slow" p14:dur="1200" advTm="3259">
        <p:dissolve/>
      </p:transition>
    </mc:Choice>
    <mc:Fallback xmlns="">
      <p:transition spd="slow" advTm="3259">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mph" presetSubtype="0" repeatCount="indefinite" fill="hold" nodeType="afterEffect">
                                  <p:stCondLst>
                                    <p:cond delay="0"/>
                                  </p:stCondLst>
                                  <p:endCondLst>
                                    <p:cond evt="onNext" delay="0">
                                      <p:tgtEl>
                                        <p:sldTgt/>
                                      </p:tgtEl>
                                    </p:cond>
                                  </p:endCondLst>
                                  <p:childTnLst>
                                    <p:animClr clrSpc="rgb" dir="cw">
                                      <p:cBhvr override="childStyle">
                                        <p:cTn id="6" dur="1900" fill="hold">
                                          <p:stCondLst>
                                            <p:cond delay="100"/>
                                          </p:stCondLst>
                                        </p:cTn>
                                        <p:tgtEl>
                                          <p:spTgt spid="5"/>
                                        </p:tgtEl>
                                        <p:attrNameLst>
                                          <p:attrName>style.color</p:attrName>
                                        </p:attrNameLst>
                                      </p:cBhvr>
                                      <p:to>
                                        <a:schemeClr val="accent2"/>
                                      </p:to>
                                    </p:animClr>
                                    <p:animClr clrSpc="rgb" dir="cw">
                                      <p:cBhvr>
                                        <p:cTn id="7" dur="1900" fill="hold">
                                          <p:stCondLst>
                                            <p:cond delay="100"/>
                                          </p:stCondLst>
                                        </p:cTn>
                                        <p:tgtEl>
                                          <p:spTgt spid="5"/>
                                        </p:tgtEl>
                                        <p:attrNameLst>
                                          <p:attrName>fillColor</p:attrName>
                                        </p:attrNameLst>
                                      </p:cBhvr>
                                      <p:to>
                                        <a:schemeClr val="accent2"/>
                                      </p:to>
                                    </p:animClr>
                                    <p:set>
                                      <p:cBhvr>
                                        <p:cTn id="8" dur="1900" fill="hold">
                                          <p:stCondLst>
                                            <p:cond delay="100"/>
                                          </p:stCondLst>
                                        </p:cTn>
                                        <p:tgtEl>
                                          <p:spTgt spid="5"/>
                                        </p:tgtEl>
                                        <p:attrNameLst>
                                          <p:attrName>fill.type</p:attrName>
                                        </p:attrNameLst>
                                      </p:cBhvr>
                                      <p:to>
                                        <p:strVal val="solid"/>
                                      </p:to>
                                    </p:set>
                                    <p:set>
                                      <p:cBhvr>
                                        <p:cTn id="9" dur="1900" fill="hold">
                                          <p:stCondLst>
                                            <p:cond delay="100"/>
                                          </p:stCondLst>
                                        </p:cTn>
                                        <p:tgtEl>
                                          <p:spTgt spid="5"/>
                                        </p:tgtEl>
                                        <p:attrNameLst>
                                          <p:attrName>fill.on</p:attrName>
                                        </p:attrNameLst>
                                      </p:cBhvr>
                                      <p:to>
                                        <p:strVal val="true"/>
                                      </p:to>
                                    </p:set>
                                    <p:animScale>
                                      <p:cBhvr>
                                        <p:cTn id="10" dur="200" fill="hold">
                                          <p:stCondLst>
                                            <p:cond delay="0"/>
                                          </p:stCondLst>
                                        </p:cTn>
                                        <p:tgtEl>
                                          <p:spTgt spid="5"/>
                                        </p:tgtEl>
                                      </p:cBhvr>
                                      <p:from x="100000" y="100000"/>
                                      <p:to x="100000" y="5000"/>
                                    </p:animScale>
                                    <p:animScale>
                                      <p:cBhvr>
                                        <p:cTn id="11" dur="200" fill="hold">
                                          <p:stCondLst>
                                            <p:cond delay="200"/>
                                          </p:stCondLst>
                                        </p:cTn>
                                        <p:tgtEl>
                                          <p:spTgt spid="5"/>
                                        </p:tgtEl>
                                      </p:cBhvr>
                                      <p:from x="100000" y="5000"/>
                                      <p:to x="120000" y="150000"/>
                                    </p:animScale>
                                    <p:animScale>
                                      <p:cBhvr>
                                        <p:cTn id="12" dur="600" fill="hold">
                                          <p:stCondLst>
                                            <p:cond delay="1400"/>
                                          </p:stCondLst>
                                        </p:cTn>
                                        <p:tgtEl>
                                          <p:spTgt spid="5"/>
                                        </p:tgtEl>
                                      </p:cBhvr>
                                      <p:to x="120000" y="150000"/>
                                    </p:animScale>
                                  </p:childTnLst>
                                </p:cTn>
                              </p:par>
                            </p:childTnLst>
                          </p:cTn>
                        </p:par>
                        <p:par>
                          <p:cTn id="13" fill="hold">
                            <p:stCondLst>
                              <p:cond delay="2000"/>
                            </p:stCondLst>
                            <p:childTnLst>
                              <p:par>
                                <p:cTn id="14" presetID="14" presetClass="emph" presetSubtype="0" repeatCount="indefinite" fill="hold" nodeType="afterEffect">
                                  <p:stCondLst>
                                    <p:cond delay="0"/>
                                  </p:stCondLst>
                                  <p:endCondLst>
                                    <p:cond evt="onNext" delay="0">
                                      <p:tgtEl>
                                        <p:sldTgt/>
                                      </p:tgtEl>
                                    </p:cond>
                                  </p:endCondLst>
                                  <p:childTnLst>
                                    <p:animClr clrSpc="rgb" dir="cw">
                                      <p:cBhvr override="childStyle">
                                        <p:cTn id="15" dur="1900" fill="hold">
                                          <p:stCondLst>
                                            <p:cond delay="100"/>
                                          </p:stCondLst>
                                        </p:cTn>
                                        <p:tgtEl>
                                          <p:spTgt spid="6"/>
                                        </p:tgtEl>
                                        <p:attrNameLst>
                                          <p:attrName>style.color</p:attrName>
                                        </p:attrNameLst>
                                      </p:cBhvr>
                                      <p:to>
                                        <a:schemeClr val="accent2"/>
                                      </p:to>
                                    </p:animClr>
                                    <p:animClr clrSpc="rgb" dir="cw">
                                      <p:cBhvr>
                                        <p:cTn id="16" dur="1900" fill="hold">
                                          <p:stCondLst>
                                            <p:cond delay="100"/>
                                          </p:stCondLst>
                                        </p:cTn>
                                        <p:tgtEl>
                                          <p:spTgt spid="6"/>
                                        </p:tgtEl>
                                        <p:attrNameLst>
                                          <p:attrName>fillColor</p:attrName>
                                        </p:attrNameLst>
                                      </p:cBhvr>
                                      <p:to>
                                        <a:schemeClr val="accent2"/>
                                      </p:to>
                                    </p:animClr>
                                    <p:set>
                                      <p:cBhvr>
                                        <p:cTn id="17" dur="1900" fill="hold">
                                          <p:stCondLst>
                                            <p:cond delay="100"/>
                                          </p:stCondLst>
                                        </p:cTn>
                                        <p:tgtEl>
                                          <p:spTgt spid="6"/>
                                        </p:tgtEl>
                                        <p:attrNameLst>
                                          <p:attrName>fill.type</p:attrName>
                                        </p:attrNameLst>
                                      </p:cBhvr>
                                      <p:to>
                                        <p:strVal val="solid"/>
                                      </p:to>
                                    </p:set>
                                    <p:set>
                                      <p:cBhvr>
                                        <p:cTn id="18" dur="1900" fill="hold">
                                          <p:stCondLst>
                                            <p:cond delay="100"/>
                                          </p:stCondLst>
                                        </p:cTn>
                                        <p:tgtEl>
                                          <p:spTgt spid="6"/>
                                        </p:tgtEl>
                                        <p:attrNameLst>
                                          <p:attrName>fill.on</p:attrName>
                                        </p:attrNameLst>
                                      </p:cBhvr>
                                      <p:to>
                                        <p:strVal val="true"/>
                                      </p:to>
                                    </p:set>
                                    <p:animScale>
                                      <p:cBhvr>
                                        <p:cTn id="19" dur="200" fill="hold">
                                          <p:stCondLst>
                                            <p:cond delay="0"/>
                                          </p:stCondLst>
                                        </p:cTn>
                                        <p:tgtEl>
                                          <p:spTgt spid="6"/>
                                        </p:tgtEl>
                                      </p:cBhvr>
                                      <p:from x="100000" y="100000"/>
                                      <p:to x="100000" y="5000"/>
                                    </p:animScale>
                                    <p:animScale>
                                      <p:cBhvr>
                                        <p:cTn id="20" dur="200" fill="hold">
                                          <p:stCondLst>
                                            <p:cond delay="200"/>
                                          </p:stCondLst>
                                        </p:cTn>
                                        <p:tgtEl>
                                          <p:spTgt spid="6"/>
                                        </p:tgtEl>
                                      </p:cBhvr>
                                      <p:from x="100000" y="5000"/>
                                      <p:to x="120000" y="150000"/>
                                    </p:animScale>
                                    <p:animScale>
                                      <p:cBhvr>
                                        <p:cTn id="21" dur="600" fill="hold">
                                          <p:stCondLst>
                                            <p:cond delay="1400"/>
                                          </p:stCondLst>
                                        </p:cTn>
                                        <p:tgtEl>
                                          <p:spTgt spid="6"/>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idx="1"/>
          </p:nvPr>
        </p:nvSpPr>
        <p:spPr>
          <a:xfrm>
            <a:off x="285720" y="1143001"/>
            <a:ext cx="8572560" cy="5357834"/>
          </a:xfrm>
          <a:ln w="28575"/>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a:normAutofit/>
          </a:bodyPr>
          <a:lstStyle/>
          <a:p>
            <a:pPr marL="45720" indent="0" algn="just" rtl="1">
              <a:lnSpc>
                <a:spcPts val="2710"/>
              </a:lnSpc>
              <a:spcAft>
                <a:spcPts val="1620"/>
              </a:spcAft>
              <a:buNone/>
            </a:pPr>
            <a:r>
              <a:rPr lang="ar-DZ" b="1" dirty="0" smtClean="0">
                <a:solidFill>
                  <a:srgbClr val="C00000"/>
                </a:solidFill>
              </a:rPr>
              <a:t>6- جمعية </a:t>
            </a:r>
            <a:r>
              <a:rPr lang="ar-DZ" b="1" dirty="0">
                <a:solidFill>
                  <a:srgbClr val="C00000"/>
                </a:solidFill>
              </a:rPr>
              <a:t>أولياء التلاميذ: </a:t>
            </a:r>
          </a:p>
          <a:p>
            <a:pPr marL="45720" indent="0" algn="just" rtl="1">
              <a:lnSpc>
                <a:spcPts val="2710"/>
              </a:lnSpc>
              <a:spcAft>
                <a:spcPts val="1620"/>
              </a:spcAft>
              <a:buNone/>
            </a:pPr>
            <a:r>
              <a:rPr lang="ar-DZ" sz="3200" dirty="0">
                <a:latin typeface="Simplified Arabic" pitchFamily="18" charset="-78"/>
                <a:cs typeface="Simplified Arabic" pitchFamily="18" charset="-78"/>
              </a:rPr>
              <a:t>هيئة إدارية منتخبة تبحث وتسعى لحل مشكلات الطلبة </a:t>
            </a:r>
            <a:r>
              <a:rPr lang="ar-DZ" sz="3200" dirty="0" smtClean="0">
                <a:latin typeface="Simplified Arabic" pitchFamily="18" charset="-78"/>
                <a:cs typeface="Simplified Arabic" pitchFamily="18" charset="-78"/>
              </a:rPr>
              <a:t>في </a:t>
            </a:r>
          </a:p>
          <a:p>
            <a:pPr marL="45720" indent="0" algn="just" rtl="1">
              <a:lnSpc>
                <a:spcPts val="2710"/>
              </a:lnSpc>
              <a:spcAft>
                <a:spcPts val="1620"/>
              </a:spcAft>
              <a:buNone/>
            </a:pPr>
            <a:r>
              <a:rPr lang="ar-DZ" sz="3200" dirty="0" smtClean="0">
                <a:latin typeface="Simplified Arabic" pitchFamily="18" charset="-78"/>
                <a:cs typeface="Simplified Arabic" pitchFamily="18" charset="-78"/>
              </a:rPr>
              <a:t>المراحل </a:t>
            </a:r>
            <a:r>
              <a:rPr lang="ar-DZ" sz="3200" dirty="0">
                <a:latin typeface="Simplified Arabic" pitchFamily="18" charset="-78"/>
                <a:cs typeface="Simplified Arabic" pitchFamily="18" charset="-78"/>
              </a:rPr>
              <a:t>التعليمية المختلفة لزيادة التعاون والتواصل بين </a:t>
            </a:r>
            <a:r>
              <a:rPr lang="ar-DZ" sz="3200" dirty="0" smtClean="0">
                <a:latin typeface="Simplified Arabic" pitchFamily="18" charset="-78"/>
                <a:cs typeface="Simplified Arabic" pitchFamily="18" charset="-78"/>
              </a:rPr>
              <a:t>الأسرة</a:t>
            </a:r>
          </a:p>
          <a:p>
            <a:pPr marL="45720" indent="0" algn="just" rtl="1">
              <a:lnSpc>
                <a:spcPts val="2710"/>
              </a:lnSpc>
              <a:spcAft>
                <a:spcPts val="1620"/>
              </a:spcAft>
              <a:buNone/>
            </a:pPr>
            <a:r>
              <a:rPr lang="ar-DZ" sz="3200" dirty="0" smtClean="0">
                <a:latin typeface="Simplified Arabic" pitchFamily="18" charset="-78"/>
                <a:cs typeface="Simplified Arabic" pitchFamily="18" charset="-78"/>
              </a:rPr>
              <a:t> </a:t>
            </a:r>
            <a:r>
              <a:rPr lang="ar-DZ" sz="3200" dirty="0">
                <a:latin typeface="Simplified Arabic" pitchFamily="18" charset="-78"/>
                <a:cs typeface="Simplified Arabic" pitchFamily="18" charset="-78"/>
              </a:rPr>
              <a:t>والمدرسة والعمل معا على رفع المستوى التربوي للمتمدرسين.</a:t>
            </a:r>
          </a:p>
          <a:p>
            <a:pPr marL="45720" indent="0" algn="just" rtl="1">
              <a:lnSpc>
                <a:spcPts val="2710"/>
              </a:lnSpc>
              <a:spcAft>
                <a:spcPts val="1620"/>
              </a:spcAft>
              <a:buNone/>
            </a:pPr>
            <a:endParaRPr lang="fr-FR" b="1" dirty="0"/>
          </a:p>
        </p:txBody>
      </p:sp>
      <p:sp>
        <p:nvSpPr>
          <p:cNvPr id="3" name="مخطط انسيابي: شريط مثقب 2"/>
          <p:cNvSpPr/>
          <p:nvPr/>
        </p:nvSpPr>
        <p:spPr>
          <a:xfrm>
            <a:off x="1619672" y="0"/>
            <a:ext cx="6408712" cy="1052736"/>
          </a:xfrm>
          <a:prstGeom prst="flowChartPunchedTape">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DZ" sz="4800" b="1" kern="0" dirty="0">
                <a:solidFill>
                  <a:srgbClr val="FF0000"/>
                </a:solidFill>
                <a:latin typeface="Arial"/>
                <a:ea typeface="MS PGothic"/>
                <a:cs typeface="+mj-cs"/>
              </a:rPr>
              <a:t>الفصل الثاني : الإطار العام للدراسة</a:t>
            </a:r>
            <a:endParaRPr lang="ar-DZ" sz="3200" b="1" dirty="0">
              <a:solidFill>
                <a:srgbClr val="FF0000"/>
              </a:solidFill>
            </a:endParaRPr>
          </a:p>
        </p:txBody>
      </p:sp>
    </p:spTree>
    <p:extLst>
      <p:ext uri="{BB962C8B-B14F-4D97-AF65-F5344CB8AC3E}">
        <p14:creationId xmlns:p14="http://schemas.microsoft.com/office/powerpoint/2010/main" val="102505741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1714488"/>
            <a:ext cx="8186767" cy="2071702"/>
          </a:xfrm>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a:normAutofit/>
          </a:bodyPr>
          <a:lstStyle/>
          <a:p>
            <a:pPr marL="0" lvl="0" indent="0" algn="just" rtl="1">
              <a:lnSpc>
                <a:spcPct val="115000"/>
              </a:lnSpc>
              <a:spcAft>
                <a:spcPts val="1000"/>
              </a:spcAft>
              <a:buNone/>
            </a:pPr>
            <a:r>
              <a:rPr lang="ar-DZ" sz="2800" b="1" dirty="0">
                <a:latin typeface="Calibri"/>
                <a:ea typeface="Calibri"/>
                <a:cs typeface="Traditional Arabic"/>
              </a:rPr>
              <a:t>التساؤل العام: هل لجمعية أولياء التلاميذ دور في زيادة الدافعية لممارسة التربية البدنية والرياضية لتلاميذ المرحلة الثانوية؟</a:t>
            </a:r>
            <a:endParaRPr lang="ar-DZ" sz="2800" b="1" dirty="0" smtClean="0">
              <a:latin typeface="Calibri"/>
              <a:ea typeface="Calibri"/>
              <a:cs typeface="Traditional Arabic"/>
            </a:endParaRPr>
          </a:p>
          <a:p>
            <a:pPr marL="0" lvl="0" indent="0" algn="just" rtl="1">
              <a:lnSpc>
                <a:spcPct val="115000"/>
              </a:lnSpc>
              <a:spcAft>
                <a:spcPts val="1000"/>
              </a:spcAft>
              <a:buNone/>
            </a:pPr>
            <a:r>
              <a:rPr lang="ar-SA" sz="2800" b="1" dirty="0" smtClean="0">
                <a:latin typeface="Calibri"/>
                <a:ea typeface="Calibri"/>
                <a:cs typeface="Traditional Arabic"/>
              </a:rPr>
              <a:t>من </a:t>
            </a:r>
            <a:r>
              <a:rPr lang="ar-SA" sz="2800" b="1" dirty="0">
                <a:latin typeface="Calibri"/>
                <a:ea typeface="Calibri"/>
                <a:cs typeface="Traditional Arabic"/>
              </a:rPr>
              <a:t>التساؤل العام تتفرع التساؤلات الجزئية التالية:</a:t>
            </a:r>
          </a:p>
          <a:p>
            <a:pPr algn="r" rtl="1"/>
            <a:endParaRPr lang="fr-FR" dirty="0"/>
          </a:p>
        </p:txBody>
      </p:sp>
      <p:sp>
        <p:nvSpPr>
          <p:cNvPr id="4" name="Organigramme : Données stockées 3"/>
          <p:cNvSpPr/>
          <p:nvPr/>
        </p:nvSpPr>
        <p:spPr>
          <a:xfrm>
            <a:off x="4429125" y="857233"/>
            <a:ext cx="4143404" cy="714380"/>
          </a:xfrm>
          <a:prstGeom prst="flowChartOnlineStorage">
            <a:avLst/>
          </a:prstGeom>
          <a:ln w="38100">
            <a:solidFill>
              <a:srgbClr val="7030A0"/>
            </a:solidFill>
          </a:ln>
        </p:spPr>
        <p:style>
          <a:lnRef idx="1">
            <a:schemeClr val="accent2"/>
          </a:lnRef>
          <a:fillRef idx="2">
            <a:schemeClr val="accent2"/>
          </a:fillRef>
          <a:effectRef idx="1">
            <a:schemeClr val="accent2"/>
          </a:effectRef>
          <a:fontRef idx="minor">
            <a:schemeClr val="dk1"/>
          </a:fontRef>
        </p:style>
        <p:txBody>
          <a:bodyPr rtlCol="0" anchor="ctr"/>
          <a:lstStyle/>
          <a:p>
            <a:pPr algn="ctr" rtl="1"/>
            <a:r>
              <a:rPr lang="ar-DZ" sz="44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rPr>
              <a:t>التساؤل العام </a:t>
            </a:r>
            <a:endParaRPr lang="fr-FR" sz="44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endParaRPr>
          </a:p>
        </p:txBody>
      </p:sp>
      <p:sp>
        <p:nvSpPr>
          <p:cNvPr id="5" name="Organigramme : Données stockées 4"/>
          <p:cNvSpPr/>
          <p:nvPr/>
        </p:nvSpPr>
        <p:spPr>
          <a:xfrm>
            <a:off x="3707904" y="4015174"/>
            <a:ext cx="4864624" cy="642942"/>
          </a:xfrm>
          <a:prstGeom prst="flowChartOnlineStorage">
            <a:avLst/>
          </a:prstGeom>
          <a:ln w="38100">
            <a:solidFill>
              <a:srgbClr val="7030A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ar-DZ" sz="4800" b="1"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endParaRPr>
          </a:p>
          <a:p>
            <a:pPr algn="ctr"/>
            <a:r>
              <a:rPr lang="ar-DZ" sz="4800" b="1"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rPr>
              <a:t>التساؤلات </a:t>
            </a:r>
            <a:r>
              <a:rPr lang="ar-DZ" sz="48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rPr>
              <a:t>الجزئية :</a:t>
            </a:r>
          </a:p>
        </p:txBody>
      </p:sp>
      <p:sp>
        <p:nvSpPr>
          <p:cNvPr id="6" name="Rectangle à coins arrondis 5"/>
          <p:cNvSpPr/>
          <p:nvPr/>
        </p:nvSpPr>
        <p:spPr>
          <a:xfrm>
            <a:off x="428597" y="4786323"/>
            <a:ext cx="8358247" cy="1857388"/>
          </a:xfrm>
          <a:prstGeom prst="roundRect">
            <a:avLst/>
          </a:prstGeom>
          <a:ln w="19050">
            <a:solidFill>
              <a:srgbClr val="0070C0"/>
            </a:solidFill>
          </a:ln>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rtlCol="0" anchor="ctr"/>
          <a:lstStyle/>
          <a:p>
            <a:pPr marL="342900" lvl="0" indent="-342900" algn="r" rtl="1">
              <a:lnSpc>
                <a:spcPct val="115000"/>
              </a:lnSpc>
              <a:spcAft>
                <a:spcPts val="1000"/>
              </a:spcAft>
              <a:buFont typeface="Symbol"/>
              <a:buChar char=""/>
            </a:pPr>
            <a:r>
              <a:rPr lang="ar-SA" sz="2000" b="1" dirty="0">
                <a:latin typeface="Calibri"/>
                <a:ea typeface="Calibri"/>
                <a:cs typeface="Traditional Arabic"/>
              </a:rPr>
              <a:t>1-	هل لجمعية أولياء دور في زيادة دافعية التعلم لممارسة التربية البدنية والرياضية لتلاميذ المرحلة الثانوية؟</a:t>
            </a:r>
          </a:p>
          <a:p>
            <a:pPr marL="342900" lvl="0" indent="-342900" algn="r" rtl="1">
              <a:lnSpc>
                <a:spcPct val="115000"/>
              </a:lnSpc>
              <a:spcAft>
                <a:spcPts val="1000"/>
              </a:spcAft>
              <a:buFont typeface="Symbol"/>
              <a:buChar char=""/>
            </a:pPr>
            <a:r>
              <a:rPr lang="ar-SA" sz="2000" b="1" dirty="0">
                <a:latin typeface="Calibri"/>
                <a:ea typeface="Calibri"/>
                <a:cs typeface="Traditional Arabic"/>
              </a:rPr>
              <a:t>2-	هل لجمعية أولياء دور في زيادة دافعية الإنجاز(التفوق) لممارسة التربية البدنية والرياضية لتلاميذ المرحلة الثانوية؟</a:t>
            </a:r>
          </a:p>
          <a:p>
            <a:pPr marL="342900" lvl="0" indent="-342900" algn="r" rtl="1">
              <a:lnSpc>
                <a:spcPct val="115000"/>
              </a:lnSpc>
              <a:spcAft>
                <a:spcPts val="1000"/>
              </a:spcAft>
              <a:buFont typeface="Symbol"/>
              <a:buChar char=""/>
            </a:pPr>
            <a:r>
              <a:rPr lang="ar-SA" sz="2000" b="1" dirty="0">
                <a:latin typeface="Calibri"/>
                <a:ea typeface="Calibri"/>
                <a:cs typeface="Traditional Arabic"/>
              </a:rPr>
              <a:t>3-	هل لجمعية أولياء دور في زيادة دافعية الإبداع لممارسة التربية البدنية والرياضية لتلاميذ المرحلة الثانوية؟</a:t>
            </a: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1935480"/>
            <a:ext cx="8643999" cy="4636792"/>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fontScale="92500"/>
          </a:bodyPr>
          <a:lstStyle/>
          <a:p>
            <a:pPr algn="r" rtl="1">
              <a:buNone/>
            </a:pPr>
            <a:r>
              <a:rPr lang="ar-DZ" dirty="0"/>
              <a:t>-	</a:t>
            </a:r>
            <a:r>
              <a:rPr lang="ar-DZ" sz="3600" dirty="0"/>
              <a:t>التعرف على دور جمعية أولياء التلاميذ في زيادة دافعية التعلم لممارسة التربية البدنية والرياضية لتلاميذ المرحلة الثانوية.</a:t>
            </a:r>
          </a:p>
          <a:p>
            <a:pPr algn="r" rtl="1">
              <a:buNone/>
            </a:pPr>
            <a:r>
              <a:rPr lang="ar-DZ" sz="3600" dirty="0"/>
              <a:t>-	التعرف على دور جمعية أولياء التلاميذ في زيادة دافعية الإنجاز لممارسة التربية البدنية والرياضية لتلاميذ المرحلة الثانوية.</a:t>
            </a:r>
          </a:p>
          <a:p>
            <a:pPr algn="r" rtl="1">
              <a:buNone/>
            </a:pPr>
            <a:r>
              <a:rPr lang="ar-DZ" sz="3600" dirty="0"/>
              <a:t>-	التعرف على دور جمعية أولياء التلاميذ في زيادة دافعية الإبداع لممارسة التربية البدنية والرياضية لتلاميذ المرحلة الثانوية.</a:t>
            </a:r>
          </a:p>
          <a:p>
            <a:pPr algn="r" rtl="1">
              <a:buNone/>
            </a:pPr>
            <a:endParaRPr lang="fr-FR" sz="3600" dirty="0"/>
          </a:p>
        </p:txBody>
      </p:sp>
      <p:sp>
        <p:nvSpPr>
          <p:cNvPr id="5" name="Rectangle à coins arrondis 4"/>
          <p:cNvSpPr/>
          <p:nvPr/>
        </p:nvSpPr>
        <p:spPr>
          <a:xfrm>
            <a:off x="4572000" y="785794"/>
            <a:ext cx="3929091" cy="857256"/>
          </a:xfrm>
          <a:prstGeom prst="wedgeRoundRectCallout">
            <a:avLst/>
          </a:prstGeom>
          <a:ln w="38100">
            <a:solidFill>
              <a:srgbClr val="7030A0"/>
            </a:solidFill>
          </a:ln>
          <a:effectLst>
            <a:glow rad="101600">
              <a:srgbClr val="7030A0">
                <a:alpha val="60000"/>
              </a:srgb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ar-DZ" sz="4800" b="1" dirty="0" smtClean="0">
                <a:ln w="18000">
                  <a:solidFill>
                    <a:schemeClr val="accent2">
                      <a:satMod val="140000"/>
                    </a:schemeClr>
                  </a:solidFill>
                  <a:prstDash val="solid"/>
                  <a:miter lim="800000"/>
                </a:ln>
                <a:solidFill>
                  <a:schemeClr val="tx1"/>
                </a:solidFill>
                <a:effectLst>
                  <a:glow rad="228600">
                    <a:schemeClr val="accent3">
                      <a:satMod val="175000"/>
                      <a:alpha val="40000"/>
                    </a:schemeClr>
                  </a:glow>
                  <a:outerShdw blurRad="25500" dist="23000" dir="7020000" algn="tl">
                    <a:srgbClr val="000000">
                      <a:alpha val="50000"/>
                    </a:srgbClr>
                  </a:outerShdw>
                </a:effectLst>
                <a:cs typeface="Traditional Arabic" pitchFamily="2" charset="-78"/>
              </a:rPr>
              <a:t>أهداف الدراســـــة </a:t>
            </a:r>
            <a:endParaRPr lang="fr-FR" sz="4800" b="1" dirty="0">
              <a:ln w="18000">
                <a:solidFill>
                  <a:schemeClr val="accent2">
                    <a:satMod val="140000"/>
                  </a:schemeClr>
                </a:solidFill>
                <a:prstDash val="solid"/>
                <a:miter lim="800000"/>
              </a:ln>
              <a:solidFill>
                <a:schemeClr val="tx1"/>
              </a:solidFill>
              <a:effectLst>
                <a:glow rad="228600">
                  <a:schemeClr val="accent3">
                    <a:satMod val="175000"/>
                    <a:alpha val="40000"/>
                  </a:schemeClr>
                </a:glow>
                <a:outerShdw blurRad="25500" dist="23000" dir="7020000" algn="tl">
                  <a:srgbClr val="000000">
                    <a:alpha val="50000"/>
                  </a:srgbClr>
                </a:outerShdw>
              </a:effectLst>
              <a:cs typeface="Traditional Arabic"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1935480"/>
            <a:ext cx="8643999" cy="4636792"/>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algn="r" rtl="1">
              <a:buNone/>
            </a:pPr>
            <a:r>
              <a:rPr lang="ar-DZ" sz="3600" dirty="0">
                <a:latin typeface="Simplified Arabic" pitchFamily="18" charset="-78"/>
                <a:cs typeface="Simplified Arabic" pitchFamily="18" charset="-78"/>
              </a:rPr>
              <a:t>*</a:t>
            </a:r>
            <a:r>
              <a:rPr lang="ar-DZ" sz="3600" dirty="0"/>
              <a:t> </a:t>
            </a:r>
            <a:r>
              <a:rPr lang="ar-DZ" sz="3600" dirty="0">
                <a:latin typeface="Simplified Arabic" pitchFamily="18" charset="-78"/>
                <a:cs typeface="Simplified Arabic" pitchFamily="18" charset="-78"/>
              </a:rPr>
              <a:t>الفضول الشخصي لمعرفة الدور  الذي تلعبه جمعية أولياء التلاميذ في استشارة دافعية التلاميذ لممارسة التربية البدنية والرياضية.</a:t>
            </a:r>
          </a:p>
          <a:p>
            <a:pPr algn="r" rtl="1">
              <a:buNone/>
            </a:pPr>
            <a:r>
              <a:rPr lang="ar-DZ" sz="3600" dirty="0">
                <a:latin typeface="Simplified Arabic" pitchFamily="18" charset="-78"/>
                <a:cs typeface="Simplified Arabic" pitchFamily="18" charset="-78"/>
              </a:rPr>
              <a:t>* قلة الدراسات حول هذا الموضوع.</a:t>
            </a:r>
          </a:p>
          <a:p>
            <a:pPr algn="r" rtl="1">
              <a:buNone/>
            </a:pPr>
            <a:r>
              <a:rPr lang="ar-DZ" sz="3600" dirty="0">
                <a:latin typeface="Simplified Arabic" pitchFamily="18" charset="-78"/>
                <a:cs typeface="Simplified Arabic" pitchFamily="18" charset="-78"/>
              </a:rPr>
              <a:t>* إثراء المكتبات العلمية بهذا النوع من الدراسات.</a:t>
            </a:r>
          </a:p>
          <a:p>
            <a:pPr algn="r" rtl="1">
              <a:buNone/>
            </a:pPr>
            <a:r>
              <a:rPr lang="ar-DZ" sz="3600" dirty="0">
                <a:latin typeface="Simplified Arabic" pitchFamily="18" charset="-78"/>
                <a:cs typeface="Simplified Arabic" pitchFamily="18" charset="-78"/>
              </a:rPr>
              <a:t>* لفت انتباه الباحثين لهذا الموضوع وتعميم الفائدة في البحث العلمي.</a:t>
            </a:r>
          </a:p>
          <a:p>
            <a:pPr algn="r" rtl="1">
              <a:buNone/>
            </a:pPr>
            <a:endParaRPr lang="fr-FR" sz="3600" dirty="0"/>
          </a:p>
        </p:txBody>
      </p:sp>
      <p:sp>
        <p:nvSpPr>
          <p:cNvPr id="5" name="Rectangle à coins arrondis 4"/>
          <p:cNvSpPr/>
          <p:nvPr/>
        </p:nvSpPr>
        <p:spPr>
          <a:xfrm>
            <a:off x="4572000" y="785794"/>
            <a:ext cx="3929091" cy="857256"/>
          </a:xfrm>
          <a:prstGeom prst="wedgeRoundRectCallout">
            <a:avLst/>
          </a:prstGeom>
          <a:ln w="38100">
            <a:solidFill>
              <a:srgbClr val="7030A0"/>
            </a:solidFill>
          </a:ln>
          <a:effectLst>
            <a:glow rad="101600">
              <a:srgbClr val="7030A0">
                <a:alpha val="60000"/>
              </a:srgb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ar-DZ" sz="4800" b="1" dirty="0">
                <a:ln w="18000">
                  <a:solidFill>
                    <a:schemeClr val="accent2">
                      <a:satMod val="140000"/>
                    </a:schemeClr>
                  </a:solidFill>
                  <a:prstDash val="solid"/>
                  <a:miter lim="800000"/>
                </a:ln>
                <a:solidFill>
                  <a:srgbClr val="FF0000"/>
                </a:solidFill>
                <a:effectLst>
                  <a:glow rad="228600">
                    <a:schemeClr val="accent3">
                      <a:satMod val="175000"/>
                      <a:alpha val="40000"/>
                    </a:schemeClr>
                  </a:glow>
                  <a:outerShdw blurRad="25500" dist="23000" dir="7020000" algn="tl">
                    <a:srgbClr val="000000">
                      <a:alpha val="50000"/>
                    </a:srgbClr>
                  </a:outerShdw>
                </a:effectLst>
                <a:cs typeface="Traditional Arabic" pitchFamily="2" charset="-78"/>
              </a:rPr>
              <a:t>أهمية الدراسة :</a:t>
            </a:r>
          </a:p>
        </p:txBody>
      </p:sp>
    </p:spTree>
    <p:extLst>
      <p:ext uri="{BB962C8B-B14F-4D97-AF65-F5344CB8AC3E}">
        <p14:creationId xmlns:p14="http://schemas.microsoft.com/office/powerpoint/2010/main" val="4267262061"/>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11560" y="1268760"/>
            <a:ext cx="8229600" cy="5256584"/>
          </a:xfrm>
          <a:ln w="28575"/>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a:normAutofit fontScale="32500" lnSpcReduction="20000"/>
          </a:bodyPr>
          <a:lstStyle/>
          <a:p>
            <a:pPr marL="0" indent="0" algn="r" rtl="1">
              <a:buNone/>
            </a:pPr>
            <a:r>
              <a:rPr lang="ar-DZ" sz="14400" b="1" u="dbl" dirty="0" smtClean="0">
                <a:solidFill>
                  <a:srgbClr val="C00000"/>
                </a:solidFill>
                <a:cs typeface="Traditional Arabic" pitchFamily="2" charset="-78"/>
              </a:rPr>
              <a:t>- الفرضيـــــــــة العامــــــــــــــــة:</a:t>
            </a:r>
            <a:endParaRPr lang="ar-SA" sz="14400" b="1" dirty="0">
              <a:latin typeface="Calibri"/>
              <a:ea typeface="Calibri"/>
              <a:cs typeface="Traditional Arabic"/>
            </a:endParaRPr>
          </a:p>
          <a:p>
            <a:pPr marL="0" indent="0" algn="r" rtl="1">
              <a:buNone/>
            </a:pPr>
            <a:r>
              <a:rPr lang="ar-DZ" sz="9600" dirty="0">
                <a:ea typeface="Times New Roman"/>
                <a:cs typeface="Traditional Arabic"/>
              </a:rPr>
              <a:t>لجمعية أولياء التلاميذ دور في زيادة دافعية ممارسة التربية البدنية والرياضية لتلاميذ المرحلة الثانوية</a:t>
            </a:r>
            <a:endParaRPr lang="ar-DZ" sz="14400" u="dbl" dirty="0" smtClean="0">
              <a:solidFill>
                <a:srgbClr val="C00000"/>
              </a:solidFill>
              <a:cs typeface="Traditional Arabic" pitchFamily="2" charset="-78"/>
            </a:endParaRPr>
          </a:p>
          <a:p>
            <a:pPr marL="0" indent="0" algn="r" rtl="1">
              <a:buNone/>
            </a:pPr>
            <a:r>
              <a:rPr lang="ar-DZ" sz="14400" b="1" u="dbl" dirty="0" smtClean="0">
                <a:solidFill>
                  <a:srgbClr val="C00000"/>
                </a:solidFill>
                <a:cs typeface="Traditional Arabic" pitchFamily="2" charset="-78"/>
              </a:rPr>
              <a:t>- الفرضيات الجزئية:</a:t>
            </a:r>
            <a:endParaRPr lang="fr-FR" sz="14400" b="1" dirty="0" smtClean="0">
              <a:solidFill>
                <a:srgbClr val="C00000"/>
              </a:solidFill>
              <a:cs typeface="Traditional Arabic" pitchFamily="2" charset="-78"/>
            </a:endParaRPr>
          </a:p>
          <a:p>
            <a:pPr marL="0" indent="0" algn="r" rtl="1">
              <a:lnSpc>
                <a:spcPct val="115000"/>
              </a:lnSpc>
              <a:spcAft>
                <a:spcPts val="1000"/>
              </a:spcAft>
              <a:buNone/>
            </a:pPr>
            <a:r>
              <a:rPr lang="ar-SA" sz="7400" dirty="0">
                <a:latin typeface="Calibri"/>
                <a:ea typeface="Calibri"/>
                <a:cs typeface="Traditional Arabic"/>
              </a:rPr>
              <a:t> -	لجمعية أولياء التلاميذ دور في زيادة دافعية التعلم لممارسة التربية البدنية والرياضية لتلاميذ المرحلة الثانوية.</a:t>
            </a:r>
          </a:p>
          <a:p>
            <a:pPr marL="0" indent="0" algn="r" rtl="1">
              <a:lnSpc>
                <a:spcPct val="115000"/>
              </a:lnSpc>
              <a:spcAft>
                <a:spcPts val="1000"/>
              </a:spcAft>
              <a:buNone/>
            </a:pPr>
            <a:r>
              <a:rPr lang="ar-SA" sz="7400" dirty="0">
                <a:latin typeface="Calibri"/>
                <a:ea typeface="Calibri"/>
                <a:cs typeface="Traditional Arabic"/>
              </a:rPr>
              <a:t>-	لجمعية أولياء التلاميذ دور في زيادة دافعية الإنجاز(التفوق) لممارسة التربية البدنية والرياضية لتلاميذ المرحلة الثانوية.</a:t>
            </a:r>
          </a:p>
          <a:p>
            <a:pPr marL="0" indent="0" algn="r" rtl="1">
              <a:lnSpc>
                <a:spcPct val="115000"/>
              </a:lnSpc>
              <a:spcAft>
                <a:spcPts val="1000"/>
              </a:spcAft>
              <a:buNone/>
            </a:pPr>
            <a:r>
              <a:rPr lang="ar-SA" sz="7400" dirty="0">
                <a:latin typeface="Calibri"/>
                <a:ea typeface="Calibri"/>
                <a:cs typeface="Traditional Arabic"/>
              </a:rPr>
              <a:t>-	لجمعية أولياء التلاميذ دور في زيادة دافعية الإبداع لممارسة التربية البدنية والرياضية لتلاميذ المرحلة الثانوية.</a:t>
            </a:r>
          </a:p>
          <a:p>
            <a:pPr marL="0" indent="0" algn="r" rtl="1">
              <a:lnSpc>
                <a:spcPct val="115000"/>
              </a:lnSpc>
              <a:spcAft>
                <a:spcPts val="1000"/>
              </a:spcAft>
              <a:buNone/>
            </a:pPr>
            <a:endParaRPr lang="fr-FR" sz="4300" dirty="0">
              <a:latin typeface="Calibri"/>
              <a:ea typeface="Calibri"/>
              <a:cs typeface="Arial"/>
            </a:endParaRPr>
          </a:p>
          <a:p>
            <a:pPr marL="0" indent="0" algn="r" rtl="1">
              <a:buNone/>
            </a:pPr>
            <a:endParaRPr lang="fr-FR" dirty="0"/>
          </a:p>
        </p:txBody>
      </p:sp>
      <p:sp>
        <p:nvSpPr>
          <p:cNvPr id="4" name="Organigramme : Données stockées 3"/>
          <p:cNvSpPr/>
          <p:nvPr/>
        </p:nvSpPr>
        <p:spPr>
          <a:xfrm>
            <a:off x="3779912" y="265406"/>
            <a:ext cx="4864055" cy="642942"/>
          </a:xfrm>
          <a:prstGeom prst="flowChartOnlineStorage">
            <a:avLst/>
          </a:prstGeom>
          <a:ln w="38100">
            <a:solidFill>
              <a:srgbClr val="7030A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ar-DZ" sz="4800" b="1"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rPr>
              <a:t>فرضيات الدراسة</a:t>
            </a:r>
            <a:endParaRPr lang="fr-FR" sz="48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2420888"/>
            <a:ext cx="8568952" cy="4104456"/>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marL="0" lvl="0" indent="0" algn="just" rtl="1">
              <a:buNone/>
            </a:pPr>
            <a:r>
              <a:rPr lang="ar-DZ" sz="4400" dirty="0">
                <a:latin typeface="Simplified Arabic" pitchFamily="18" charset="-78"/>
                <a:cs typeface="Simplified Arabic" pitchFamily="18" charset="-78"/>
              </a:rPr>
              <a:t>تعتبر الدراسة الاستطلاعية من أهم المراحل التي يجب على الباحث القيام بها قصد التأكد من ملائمة مكان الدراسة للبحث و مدى صلاحية الأداة المستعملة حول موضوع البحث.</a:t>
            </a:r>
            <a:endParaRPr lang="fr-FR" sz="4400" dirty="0">
              <a:latin typeface="Simplified Arabic" pitchFamily="18" charset="-78"/>
              <a:cs typeface="Simplified Arabic" pitchFamily="18" charset="-78"/>
            </a:endParaRPr>
          </a:p>
        </p:txBody>
      </p:sp>
      <p:sp>
        <p:nvSpPr>
          <p:cNvPr id="2" name="تمرير أفقي 1"/>
          <p:cNvSpPr/>
          <p:nvPr/>
        </p:nvSpPr>
        <p:spPr>
          <a:xfrm>
            <a:off x="899592" y="116632"/>
            <a:ext cx="7632848" cy="1224136"/>
          </a:xfrm>
          <a:prstGeom prst="horizontalScroll">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DZ" sz="4800" b="1" kern="0" dirty="0">
                <a:solidFill>
                  <a:srgbClr val="FF0000"/>
                </a:solidFill>
                <a:latin typeface="Arial"/>
                <a:ea typeface="MS PGothic"/>
                <a:cs typeface="+mj-cs"/>
              </a:rPr>
              <a:t>الفصل الثالث </a:t>
            </a:r>
            <a:r>
              <a:rPr lang="ar-DZ" sz="4800" b="1" kern="0" dirty="0" smtClean="0">
                <a:solidFill>
                  <a:srgbClr val="FF0000"/>
                </a:solidFill>
                <a:latin typeface="Arial"/>
                <a:ea typeface="MS PGothic"/>
                <a:cs typeface="+mj-cs"/>
              </a:rPr>
              <a:t>:الإجراءات </a:t>
            </a:r>
            <a:r>
              <a:rPr lang="ar-DZ" sz="4800" b="1" kern="0" dirty="0">
                <a:solidFill>
                  <a:srgbClr val="FF0000"/>
                </a:solidFill>
                <a:latin typeface="Arial"/>
                <a:ea typeface="MS PGothic"/>
                <a:cs typeface="+mj-cs"/>
              </a:rPr>
              <a:t>الميدانية للدراسة </a:t>
            </a:r>
            <a:endParaRPr lang="ar-DZ" sz="2800" b="1" dirty="0">
              <a:solidFill>
                <a:srgbClr val="FF0000"/>
              </a:solidFill>
            </a:endParaRPr>
          </a:p>
        </p:txBody>
      </p:sp>
      <p:sp>
        <p:nvSpPr>
          <p:cNvPr id="5" name="Organigramme : Données stockées 4"/>
          <p:cNvSpPr/>
          <p:nvPr/>
        </p:nvSpPr>
        <p:spPr>
          <a:xfrm>
            <a:off x="2627784" y="1700808"/>
            <a:ext cx="6232776" cy="642942"/>
          </a:xfrm>
          <a:prstGeom prst="flowChartOnlineStorage">
            <a:avLst/>
          </a:prstGeom>
          <a:ln w="38100">
            <a:solidFill>
              <a:srgbClr val="7030A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ar-DZ" sz="4800" b="1" dirty="0" smtClean="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rPr>
              <a:t>-الدراسة الاستطلاعية</a:t>
            </a:r>
            <a:endParaRPr lang="ar-DZ" sz="4800" b="1" dirty="0">
              <a:ln w="18000">
                <a:solidFill>
                  <a:schemeClr val="accent2">
                    <a:satMod val="140000"/>
                  </a:schemeClr>
                </a:solidFill>
                <a:prstDash val="solid"/>
                <a:miter lim="800000"/>
              </a:ln>
              <a:solidFill>
                <a:schemeClr val="tx1"/>
              </a:solidFill>
              <a:effectLst>
                <a:outerShdw blurRad="25500" dist="23000" dir="7020000" algn="tl">
                  <a:srgbClr val="000000">
                    <a:alpha val="50000"/>
                  </a:srgbClr>
                </a:outerShdw>
              </a:effectLst>
              <a:cs typeface="Traditional Arabic"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7505" y="1484784"/>
            <a:ext cx="8822216" cy="5087488"/>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algn="just" rtl="1">
              <a:buNone/>
            </a:pPr>
            <a:r>
              <a:rPr lang="ar-DZ" sz="3600" b="1" dirty="0">
                <a:solidFill>
                  <a:schemeClr val="tx1"/>
                </a:solidFill>
                <a:cs typeface="Traditional Arabic" pitchFamily="2" charset="-78"/>
              </a:rPr>
              <a:t>  </a:t>
            </a:r>
            <a:r>
              <a:rPr lang="ar-DZ" sz="4000" dirty="0">
                <a:solidFill>
                  <a:schemeClr val="tx1"/>
                </a:solidFill>
                <a:latin typeface="Simplified Arabic" pitchFamily="18" charset="-78"/>
                <a:cs typeface="Simplified Arabic" pitchFamily="18" charset="-78"/>
              </a:rPr>
              <a:t>المنهج الوصفي وهو الذي يعتمد على دراسة الظاهرة كما توجد في الواقع ووصفها بدقة، حيث أن المنهج الوصفي هو" جمع أوصاف مفصلة عن الظواهـر الموجودة بقصد استخدام البيانات لتبرير الأوضاع أو الممارسات الراهنة، أو لوضع خطط أكثر ذكاء لتحسين الأوضاع والعمليات الاجتماعية، أو الاقتصادية أو التربوية.</a:t>
            </a:r>
            <a:endParaRPr lang="fr-FR" dirty="0" smtClean="0">
              <a:solidFill>
                <a:srgbClr val="C00000"/>
              </a:solidFill>
              <a:latin typeface="Simplified Arabic" pitchFamily="18" charset="-78"/>
              <a:cs typeface="Simplified Arabic" pitchFamily="18" charset="-78"/>
            </a:endParaRPr>
          </a:p>
        </p:txBody>
      </p:sp>
      <p:sp>
        <p:nvSpPr>
          <p:cNvPr id="4" name="Rectangle à coins arrondis 4"/>
          <p:cNvSpPr/>
          <p:nvPr/>
        </p:nvSpPr>
        <p:spPr>
          <a:xfrm>
            <a:off x="3203848" y="332656"/>
            <a:ext cx="5445819" cy="857256"/>
          </a:xfrm>
          <a:prstGeom prst="wedgeRoundRectCallout">
            <a:avLst/>
          </a:prstGeom>
          <a:ln w="38100">
            <a:solidFill>
              <a:srgbClr val="7030A0"/>
            </a:solidFill>
          </a:ln>
          <a:effectLst>
            <a:glow rad="101600">
              <a:srgbClr val="7030A0">
                <a:alpha val="60000"/>
              </a:srgb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ar-DZ" sz="5400" b="1" dirty="0" smtClean="0">
                <a:ln w="18000">
                  <a:solidFill>
                    <a:schemeClr val="accent2">
                      <a:satMod val="140000"/>
                    </a:schemeClr>
                  </a:solidFill>
                  <a:prstDash val="solid"/>
                  <a:miter lim="800000"/>
                </a:ln>
                <a:solidFill>
                  <a:schemeClr val="tx1"/>
                </a:solidFill>
                <a:effectLst>
                  <a:glow rad="228600">
                    <a:schemeClr val="accent3">
                      <a:satMod val="175000"/>
                      <a:alpha val="40000"/>
                    </a:schemeClr>
                  </a:glow>
                  <a:outerShdw blurRad="25500" dist="23000" dir="7020000" algn="tl">
                    <a:srgbClr val="000000">
                      <a:alpha val="50000"/>
                    </a:srgbClr>
                  </a:outerShdw>
                </a:effectLst>
                <a:cs typeface="Traditional Arabic" pitchFamily="2" charset="-78"/>
              </a:rPr>
              <a:t>المنهج المتبع في الدراسة</a:t>
            </a:r>
            <a:endParaRPr lang="fr-FR" sz="5400" b="1" dirty="0">
              <a:ln w="18000">
                <a:solidFill>
                  <a:schemeClr val="accent2">
                    <a:satMod val="140000"/>
                  </a:schemeClr>
                </a:solidFill>
                <a:prstDash val="solid"/>
                <a:miter lim="800000"/>
              </a:ln>
              <a:solidFill>
                <a:schemeClr val="tx1"/>
              </a:solidFill>
              <a:effectLst>
                <a:glow rad="228600">
                  <a:schemeClr val="accent3">
                    <a:satMod val="175000"/>
                    <a:alpha val="40000"/>
                  </a:schemeClr>
                </a:glow>
                <a:outerShdw blurRad="25500" dist="23000" dir="7020000" algn="tl">
                  <a:srgbClr val="000000">
                    <a:alpha val="50000"/>
                  </a:srgbClr>
                </a:outerShdw>
              </a:effectLst>
              <a:cs typeface="Traditional Arabic" pitchFamily="2" charset="-78"/>
            </a:endParaRPr>
          </a:p>
        </p:txBody>
      </p:sp>
    </p:spTree>
  </p:cSld>
  <p:clrMapOvr>
    <a:masterClrMapping/>
  </p:clrMapOvr>
  <p:transition spd="slow">
    <p:wheel spokes="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57157" y="1412776"/>
            <a:ext cx="8501123" cy="5159496"/>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algn="r" rtl="1">
              <a:buNone/>
            </a:pPr>
            <a:r>
              <a:rPr lang="ar-DZ" sz="3200" b="1" dirty="0" smtClean="0">
                <a:solidFill>
                  <a:srgbClr val="C00000"/>
                </a:solidFill>
                <a:cs typeface="Traditional Arabic" pitchFamily="2" charset="-78"/>
              </a:rPr>
              <a:t>مجتمع الدراسة :</a:t>
            </a:r>
          </a:p>
          <a:p>
            <a:pPr algn="r" rtl="1">
              <a:buNone/>
            </a:pPr>
            <a:r>
              <a:rPr lang="ar-DZ" sz="3200" b="1" dirty="0" smtClean="0">
                <a:solidFill>
                  <a:srgbClr val="141106"/>
                </a:solidFill>
                <a:cs typeface="Traditional Arabic" pitchFamily="2" charset="-78"/>
              </a:rPr>
              <a:t>يتمثل </a:t>
            </a:r>
            <a:r>
              <a:rPr lang="ar-DZ" sz="3200" b="1" dirty="0">
                <a:solidFill>
                  <a:srgbClr val="141106"/>
                </a:solidFill>
                <a:cs typeface="Traditional Arabic" pitchFamily="2" charset="-78"/>
              </a:rPr>
              <a:t>مجتمع دراستنا من 75 عضوا في جمعية أولياء التلاميذ</a:t>
            </a:r>
            <a:r>
              <a:rPr lang="ar-DZ" sz="3200" b="1" dirty="0" smtClean="0">
                <a:solidFill>
                  <a:srgbClr val="141106"/>
                </a:solidFill>
                <a:cs typeface="Traditional Arabic" pitchFamily="2" charset="-78"/>
              </a:rPr>
              <a:t>.</a:t>
            </a:r>
          </a:p>
          <a:p>
            <a:pPr algn="r" rtl="1">
              <a:buNone/>
            </a:pPr>
            <a:endParaRPr lang="ar-DZ" b="1" dirty="0">
              <a:solidFill>
                <a:srgbClr val="141106"/>
              </a:solidFill>
              <a:cs typeface="Traditional Arabic" pitchFamily="2" charset="-78"/>
            </a:endParaRPr>
          </a:p>
          <a:p>
            <a:pPr algn="r" rtl="1">
              <a:buNone/>
            </a:pPr>
            <a:r>
              <a:rPr lang="ar-DZ" sz="3600" b="1" dirty="0">
                <a:solidFill>
                  <a:srgbClr val="C00000"/>
                </a:solidFill>
                <a:cs typeface="Traditional Arabic" pitchFamily="2" charset="-78"/>
              </a:rPr>
              <a:t>عينة الدراسة:</a:t>
            </a:r>
          </a:p>
          <a:p>
            <a:pPr algn="r" rtl="1">
              <a:buNone/>
            </a:pPr>
            <a:r>
              <a:rPr lang="ar-DZ" sz="3200" b="1" dirty="0">
                <a:solidFill>
                  <a:srgbClr val="141106"/>
                </a:solidFill>
                <a:cs typeface="Traditional Arabic" pitchFamily="2" charset="-78"/>
              </a:rPr>
              <a:t>تم </a:t>
            </a:r>
            <a:r>
              <a:rPr lang="ar-DZ" sz="3200" b="1" dirty="0" err="1">
                <a:solidFill>
                  <a:srgbClr val="141106"/>
                </a:solidFill>
                <a:cs typeface="Traditional Arabic" pitchFamily="2" charset="-78"/>
              </a:rPr>
              <a:t>إختيار</a:t>
            </a:r>
            <a:r>
              <a:rPr lang="ar-DZ" sz="3200" b="1" dirty="0">
                <a:solidFill>
                  <a:srgbClr val="141106"/>
                </a:solidFill>
                <a:cs typeface="Traditional Arabic" pitchFamily="2" charset="-78"/>
              </a:rPr>
              <a:t> عينة البحث بالطريقة العشوائية والتي بلغت 24 عضوا في جمعية أولياء التلاميذ.</a:t>
            </a:r>
          </a:p>
          <a:p>
            <a:pPr algn="r" rtl="1">
              <a:buNone/>
            </a:pPr>
            <a:endParaRPr lang="ar-DZ" b="1" dirty="0" smtClean="0">
              <a:solidFill>
                <a:srgbClr val="141106"/>
              </a:solidFill>
              <a:cs typeface="Traditional Arabic" pitchFamily="2" charset="-78"/>
            </a:endParaRPr>
          </a:p>
          <a:p>
            <a:pPr algn="r" rtl="1">
              <a:buNone/>
            </a:pPr>
            <a:endParaRPr lang="fr-FR" b="1" dirty="0">
              <a:solidFill>
                <a:srgbClr val="C00000"/>
              </a:solidFill>
              <a:cs typeface="Traditional Arabic" pitchFamily="2" charset="-78"/>
            </a:endParaRPr>
          </a:p>
        </p:txBody>
      </p:sp>
      <p:sp>
        <p:nvSpPr>
          <p:cNvPr id="2" name="وسيلة شرح على شكل سحابة 1"/>
          <p:cNvSpPr/>
          <p:nvPr/>
        </p:nvSpPr>
        <p:spPr>
          <a:xfrm>
            <a:off x="899592" y="116632"/>
            <a:ext cx="7004484" cy="1152128"/>
          </a:xfrm>
          <a:prstGeom prst="cloudCallout">
            <a:avLst>
              <a:gd name="adj1" fmla="val -20318"/>
              <a:gd name="adj2" fmla="val 34305"/>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DZ" sz="5400" b="1" kern="0" dirty="0" smtClean="0">
                <a:solidFill>
                  <a:srgbClr val="FF0000"/>
                </a:solidFill>
                <a:latin typeface="Arial"/>
                <a:ea typeface="MS PGothic"/>
                <a:cs typeface="+mj-cs"/>
              </a:rPr>
              <a:t> </a:t>
            </a:r>
            <a:r>
              <a:rPr lang="ar-DZ" sz="3200" b="1" kern="0" dirty="0" smtClean="0">
                <a:solidFill>
                  <a:srgbClr val="FF0000"/>
                </a:solidFill>
                <a:latin typeface="Arial"/>
                <a:ea typeface="MS PGothic"/>
                <a:cs typeface="+mj-cs"/>
              </a:rPr>
              <a:t>مجتمــــــــــع الدراســــــــة </a:t>
            </a:r>
            <a:r>
              <a:rPr lang="ar-DZ" sz="3200" b="1" kern="0" dirty="0" smtClean="0">
                <a:solidFill>
                  <a:srgbClr val="FF0000"/>
                </a:solidFill>
                <a:latin typeface="Arial"/>
                <a:ea typeface="MS PGothic"/>
                <a:cs typeface="+mj-cs"/>
              </a:rPr>
              <a:t>وعينة الدراسة </a:t>
            </a:r>
            <a:r>
              <a:rPr lang="ar-DZ" sz="5400" b="1" kern="0" dirty="0" smtClean="0">
                <a:solidFill>
                  <a:srgbClr val="FF0000"/>
                </a:solidFill>
                <a:latin typeface="Arial"/>
                <a:ea typeface="MS PGothic"/>
                <a:cs typeface="+mj-cs"/>
              </a:rPr>
              <a:t>: </a:t>
            </a:r>
            <a:r>
              <a:rPr lang="en-US" sz="5400" kern="0" dirty="0">
                <a:solidFill>
                  <a:srgbClr val="FF0000"/>
                </a:solidFill>
                <a:latin typeface="Arial"/>
                <a:ea typeface="MS PGothic"/>
                <a:cs typeface="+mj-cs"/>
              </a:rPr>
              <a:t/>
            </a:r>
            <a:br>
              <a:rPr lang="en-US" sz="5400" kern="0" dirty="0">
                <a:solidFill>
                  <a:srgbClr val="FF0000"/>
                </a:solidFill>
                <a:latin typeface="Arial"/>
                <a:ea typeface="MS PGothic"/>
                <a:cs typeface="+mj-cs"/>
              </a:rPr>
            </a:br>
            <a:endParaRPr lang="ar-DZ" sz="28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1169368"/>
            <a:ext cx="8572560" cy="5644008"/>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marL="0" indent="0" algn="r" rtl="1">
              <a:buNone/>
            </a:pPr>
            <a:r>
              <a:rPr lang="ar-DZ" sz="3200" b="1" dirty="0" smtClean="0">
                <a:solidFill>
                  <a:srgbClr val="FF0000"/>
                </a:solidFill>
                <a:cs typeface="Traditional Arabic" pitchFamily="2" charset="-78"/>
              </a:rPr>
              <a:t>متغير الدراسة</a:t>
            </a:r>
          </a:p>
          <a:p>
            <a:pPr marL="0" indent="0" algn="r" rtl="1">
              <a:buNone/>
            </a:pPr>
            <a:r>
              <a:rPr lang="ar-DZ" sz="3200" b="1" dirty="0" smtClean="0">
                <a:cs typeface="Traditional Arabic" pitchFamily="2" charset="-78"/>
              </a:rPr>
              <a:t>المتغير </a:t>
            </a:r>
            <a:r>
              <a:rPr lang="ar-DZ" sz="3200" b="1" dirty="0">
                <a:cs typeface="Traditional Arabic" pitchFamily="2" charset="-78"/>
              </a:rPr>
              <a:t>المستقل: جمعية أولياء التلاميذ.</a:t>
            </a:r>
          </a:p>
          <a:p>
            <a:pPr marL="0" indent="0" algn="r" rtl="1">
              <a:buNone/>
            </a:pPr>
            <a:r>
              <a:rPr lang="ar-DZ" sz="3200" b="1" dirty="0">
                <a:cs typeface="Traditional Arabic" pitchFamily="2" charset="-78"/>
              </a:rPr>
              <a:t>المتغير التابع: زيادة الدافعية لممارسة التربية البدنية والرياضية</a:t>
            </a:r>
            <a:r>
              <a:rPr lang="ar-DZ" sz="3200" b="1" dirty="0" smtClean="0">
                <a:cs typeface="Traditional Arabic" pitchFamily="2" charset="-78"/>
              </a:rPr>
              <a:t>.</a:t>
            </a:r>
          </a:p>
          <a:p>
            <a:pPr marL="0" indent="0" algn="r" rtl="1">
              <a:buNone/>
            </a:pPr>
            <a:r>
              <a:rPr lang="ar-DZ" sz="3200" b="1" dirty="0">
                <a:solidFill>
                  <a:srgbClr val="FF0000"/>
                </a:solidFill>
                <a:cs typeface="Traditional Arabic" pitchFamily="2" charset="-78"/>
              </a:rPr>
              <a:t>الأساليب الإحصائية: </a:t>
            </a:r>
          </a:p>
          <a:p>
            <a:pPr marL="0" indent="0" algn="r" rtl="1">
              <a:buNone/>
            </a:pPr>
            <a:r>
              <a:rPr lang="ar-DZ" b="1" dirty="0">
                <a:cs typeface="Traditional Arabic" pitchFamily="2" charset="-78"/>
              </a:rPr>
              <a:t>-	معامل </a:t>
            </a:r>
            <a:r>
              <a:rPr lang="ar-DZ" b="1" dirty="0" err="1">
                <a:cs typeface="Traditional Arabic" pitchFamily="2" charset="-78"/>
              </a:rPr>
              <a:t>الإرتباط</a:t>
            </a:r>
            <a:r>
              <a:rPr lang="ar-DZ" b="1" dirty="0">
                <a:cs typeface="Traditional Arabic" pitchFamily="2" charset="-78"/>
              </a:rPr>
              <a:t> بيرسون(لحساب </a:t>
            </a:r>
            <a:r>
              <a:rPr lang="ar-DZ" b="1" dirty="0" smtClean="0">
                <a:cs typeface="Traditional Arabic" pitchFamily="2" charset="-78"/>
              </a:rPr>
              <a:t>الاتساق </a:t>
            </a:r>
            <a:r>
              <a:rPr lang="ar-DZ" b="1" dirty="0">
                <a:cs typeface="Traditional Arabic" pitchFamily="2" charset="-78"/>
              </a:rPr>
              <a:t>الداخلي للأسئلة للتحقق من صدق </a:t>
            </a:r>
            <a:r>
              <a:rPr lang="ar-DZ" b="1" dirty="0" smtClean="0">
                <a:cs typeface="Traditional Arabic" pitchFamily="2" charset="-78"/>
              </a:rPr>
              <a:t>الاستبيان)</a:t>
            </a:r>
            <a:endParaRPr lang="ar-DZ" b="1" dirty="0">
              <a:cs typeface="Traditional Arabic" pitchFamily="2" charset="-78"/>
            </a:endParaRPr>
          </a:p>
          <a:p>
            <a:pPr marL="0" indent="0" algn="r" rtl="1">
              <a:buNone/>
            </a:pPr>
            <a:r>
              <a:rPr lang="ar-DZ" b="1" dirty="0">
                <a:cs typeface="Traditional Arabic" pitchFamily="2" charset="-78"/>
              </a:rPr>
              <a:t>-	معامل الفا </a:t>
            </a:r>
            <a:r>
              <a:rPr lang="ar-DZ" b="1" dirty="0" err="1">
                <a:cs typeface="Traditional Arabic" pitchFamily="2" charset="-78"/>
              </a:rPr>
              <a:t>كرونباخ</a:t>
            </a:r>
            <a:r>
              <a:rPr lang="ar-DZ" b="1" dirty="0">
                <a:cs typeface="Traditional Arabic" pitchFamily="2" charset="-78"/>
              </a:rPr>
              <a:t>(لقياس الثبات)</a:t>
            </a:r>
          </a:p>
          <a:p>
            <a:pPr marL="0" indent="0" algn="r" rtl="1">
              <a:buNone/>
            </a:pPr>
            <a:r>
              <a:rPr lang="ar-DZ" b="1" dirty="0">
                <a:cs typeface="Traditional Arabic" pitchFamily="2" charset="-78"/>
              </a:rPr>
              <a:t>-	</a:t>
            </a:r>
            <a:r>
              <a:rPr lang="ar-DZ" b="1" dirty="0" smtClean="0">
                <a:cs typeface="Traditional Arabic" pitchFamily="2" charset="-78"/>
              </a:rPr>
              <a:t>اختبار </a:t>
            </a:r>
            <a:r>
              <a:rPr lang="ar-DZ" b="1" dirty="0">
                <a:cs typeface="Traditional Arabic" pitchFamily="2" charset="-78"/>
              </a:rPr>
              <a:t>الدلالة الإحصائية (كا²)</a:t>
            </a:r>
          </a:p>
          <a:p>
            <a:pPr marL="0" indent="0" algn="r" rtl="1">
              <a:buNone/>
            </a:pPr>
            <a:endParaRPr lang="ar-DZ" b="1" dirty="0">
              <a:cs typeface="Traditional Arabic" pitchFamily="2" charset="-78"/>
            </a:endParaRPr>
          </a:p>
          <a:p>
            <a:pPr marL="0" indent="0" algn="r" rtl="1">
              <a:buNone/>
            </a:pPr>
            <a:endParaRPr lang="fr-FR" b="1" dirty="0">
              <a:cs typeface="Traditional Arabic" pitchFamily="2" charset="-78"/>
            </a:endParaRPr>
          </a:p>
        </p:txBody>
      </p:sp>
      <p:sp>
        <p:nvSpPr>
          <p:cNvPr id="4" name="موجة مزدوجة 3"/>
          <p:cNvSpPr/>
          <p:nvPr/>
        </p:nvSpPr>
        <p:spPr>
          <a:xfrm>
            <a:off x="2555776" y="0"/>
            <a:ext cx="4680520" cy="908720"/>
          </a:xfrm>
          <a:prstGeom prst="doubleWave">
            <a:avLst/>
          </a:prstGeom>
        </p:spPr>
        <p:style>
          <a:lnRef idx="3">
            <a:schemeClr val="lt1"/>
          </a:lnRef>
          <a:fillRef idx="1">
            <a:schemeClr val="accent2"/>
          </a:fillRef>
          <a:effectRef idx="1">
            <a:schemeClr val="accent2"/>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ar-DZ"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Simplified Arabic" pitchFamily="18" charset="-78"/>
                <a:cs typeface="Simplified Arabic" pitchFamily="18" charset="-78"/>
              </a:rPr>
              <a:t>متغيرات الدراسة والأساليب الإحصائية </a:t>
            </a:r>
            <a:r>
              <a:rPr lang="ar-DZ" sz="2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Simplified Arabic" pitchFamily="18" charset="-78"/>
                <a:cs typeface="Simplified Arabic" pitchFamily="18" charset="-78"/>
              </a:rPr>
              <a:t>:</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1169368"/>
            <a:ext cx="8572560" cy="5644008"/>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marL="0" indent="0" algn="r" rtl="1">
              <a:buNone/>
            </a:pPr>
            <a:r>
              <a:rPr lang="ar-DZ" b="1" dirty="0" smtClean="0">
                <a:solidFill>
                  <a:srgbClr val="FF0000"/>
                </a:solidFill>
                <a:cs typeface="Traditional Arabic" pitchFamily="2" charset="-78"/>
              </a:rPr>
              <a:t>مناقشة </a:t>
            </a:r>
            <a:r>
              <a:rPr lang="ar-DZ" b="1" dirty="0">
                <a:solidFill>
                  <a:srgbClr val="FF0000"/>
                </a:solidFill>
                <a:cs typeface="Traditional Arabic" pitchFamily="2" charset="-78"/>
              </a:rPr>
              <a:t>وتحليل الفرضية الأولى </a:t>
            </a:r>
          </a:p>
          <a:p>
            <a:pPr marL="0" indent="0" algn="r" rtl="1">
              <a:buNone/>
            </a:pPr>
            <a:r>
              <a:rPr lang="ar-DZ" b="1" dirty="0" smtClean="0">
                <a:cs typeface="Traditional Arabic" pitchFamily="2" charset="-78"/>
              </a:rPr>
              <a:t>1-الفرضية </a:t>
            </a:r>
            <a:r>
              <a:rPr lang="ar-DZ" b="1" dirty="0">
                <a:cs typeface="Traditional Arabic" pitchFamily="2" charset="-78"/>
              </a:rPr>
              <a:t>الأولى</a:t>
            </a:r>
            <a:r>
              <a:rPr lang="ar-DZ" b="1" dirty="0" smtClean="0">
                <a:cs typeface="Traditional Arabic" pitchFamily="2" charset="-78"/>
              </a:rPr>
              <a:t>: لجمعية </a:t>
            </a:r>
            <a:r>
              <a:rPr lang="ar-DZ" b="1" dirty="0">
                <a:cs typeface="Traditional Arabic" pitchFamily="2" charset="-78"/>
              </a:rPr>
              <a:t>أولياء التلاميذ علاقة بزيادة دافعية التعلم لممارسة التربية البدنية والرياضية لتلاميذ المرحلة الثانوية.</a:t>
            </a:r>
            <a:endParaRPr lang="ar-DZ" b="1" dirty="0" smtClean="0">
              <a:cs typeface="Traditional Arabic" pitchFamily="2" charset="-78"/>
            </a:endParaRPr>
          </a:p>
          <a:p>
            <a:pPr marL="0" indent="0" algn="r" rtl="1">
              <a:buNone/>
            </a:pPr>
            <a:endParaRPr lang="ar-DZ" b="1" dirty="0">
              <a:cs typeface="Traditional Arabic" pitchFamily="2" charset="-78"/>
            </a:endParaRPr>
          </a:p>
        </p:txBody>
      </p:sp>
      <p:sp>
        <p:nvSpPr>
          <p:cNvPr id="2" name="شكل بيضاوي 1"/>
          <p:cNvSpPr/>
          <p:nvPr/>
        </p:nvSpPr>
        <p:spPr>
          <a:xfrm>
            <a:off x="971600" y="0"/>
            <a:ext cx="7704856" cy="1052736"/>
          </a:xfrm>
          <a:prstGeom prst="ellipse">
            <a:avLst/>
          </a:prstGeom>
        </p:spPr>
        <p:style>
          <a:lnRef idx="2">
            <a:schemeClr val="accent1">
              <a:shade val="50000"/>
            </a:schemeClr>
          </a:lnRef>
          <a:fillRef idx="1001">
            <a:schemeClr val="lt1"/>
          </a:fillRef>
          <a:effectRef idx="0">
            <a:schemeClr val="accent1"/>
          </a:effectRef>
          <a:fontRef idx="minor">
            <a:schemeClr val="lt1"/>
          </a:fontRef>
        </p:style>
        <p:txBody>
          <a:bodyPr rtlCol="1" anchor="ctr"/>
          <a:lstStyle/>
          <a:p>
            <a:pPr algn="ctr"/>
            <a:r>
              <a:rPr lang="ar-DZ" sz="4000" dirty="0">
                <a:solidFill>
                  <a:srgbClr val="0000B8"/>
                </a:solidFill>
                <a:cs typeface="DecoType Naskh Extensions" pitchFamily="2" charset="-78"/>
              </a:rPr>
              <a:t>الفصل الرابع عرض النتائج و تفسيرها </a:t>
            </a:r>
            <a:r>
              <a:rPr lang="ar-DZ" sz="4000" dirty="0" smtClean="0">
                <a:solidFill>
                  <a:srgbClr val="0000B8"/>
                </a:solidFill>
                <a:cs typeface="DecoType Naskh Extensions" pitchFamily="2" charset="-78"/>
              </a:rPr>
              <a:t>ومناقشتها</a:t>
            </a:r>
            <a:endParaRPr lang="ar-DZ" sz="4000" dirty="0">
              <a:solidFill>
                <a:srgbClr val="0000B8"/>
              </a:solidFill>
              <a:cs typeface="DecoType Naskh Extensions" pitchFamily="2" charset="-78"/>
            </a:endParaRPr>
          </a:p>
        </p:txBody>
      </p:sp>
      <p:sp>
        <p:nvSpPr>
          <p:cNvPr id="5" name="مستطيل 4"/>
          <p:cNvSpPr/>
          <p:nvPr/>
        </p:nvSpPr>
        <p:spPr>
          <a:xfrm>
            <a:off x="4932040" y="2492896"/>
            <a:ext cx="3744416" cy="4365104"/>
          </a:xfrm>
          <a:prstGeom prst="rect">
            <a:avLst/>
          </a:prstGeom>
        </p:spPr>
        <p:style>
          <a:lnRef idx="2">
            <a:schemeClr val="dk1"/>
          </a:lnRef>
          <a:fillRef idx="1">
            <a:schemeClr val="lt1"/>
          </a:fillRef>
          <a:effectRef idx="0">
            <a:schemeClr val="dk1"/>
          </a:effectRef>
          <a:fontRef idx="minor">
            <a:schemeClr val="dk1"/>
          </a:fontRef>
        </p:style>
        <p:txBody>
          <a:bodyPr rtlCol="1" anchor="ctr"/>
          <a:lstStyle/>
          <a:p>
            <a:pPr algn="just" rtl="1"/>
            <a:r>
              <a:rPr lang="ar-DZ" sz="2000" dirty="0"/>
              <a:t>تنطلق الفرضية الأولى من اعتقاد ينص على أن لجمعية أولياء التلاميذ علاقة بزيادة دافعية التعلم لممارسة التربية البدنية والرياضية لتلاميذ المرحلة </a:t>
            </a:r>
            <a:r>
              <a:rPr lang="ar-DZ" sz="2000" dirty="0" smtClean="0"/>
              <a:t>الثانوية، وانطلاقا </a:t>
            </a:r>
            <a:r>
              <a:rPr lang="ar-DZ" sz="2000" dirty="0"/>
              <a:t>من  مختلف القراءات للدراسات السابقة والتراث النظري الفكري، والنتائج المتحصل عليها بطرائق إحصائية علمية في الجدول المشار إليه أعلاه رقم (11)  فان جميع قيم اختبار الدلالة كا2 جاءت دالة لصالح فرضية البحث باستثناء قيمة كا2 لكل من السؤال الثاني </a:t>
            </a:r>
            <a:r>
              <a:rPr lang="ar-DZ" sz="2000" dirty="0" smtClean="0"/>
              <a:t>والثالث </a:t>
            </a:r>
            <a:r>
              <a:rPr lang="ar-DZ" sz="2000" dirty="0"/>
              <a:t>حيث نلاحظ ان هناك تفاوت في إجابات افراد عينة الدراسة على السؤالين السابقين لا كن هذه الفروق لم تأتي دالة لصالح أي بديل . </a:t>
            </a:r>
          </a:p>
        </p:txBody>
      </p:sp>
      <p:graphicFrame>
        <p:nvGraphicFramePr>
          <p:cNvPr id="6" name="كائن 5"/>
          <p:cNvGraphicFramePr>
            <a:graphicFrameLocks noChangeAspect="1"/>
          </p:cNvGraphicFramePr>
          <p:nvPr>
            <p:extLst>
              <p:ext uri="{D42A27DB-BD31-4B8C-83A1-F6EECF244321}">
                <p14:modId xmlns:p14="http://schemas.microsoft.com/office/powerpoint/2010/main" val="2395984835"/>
              </p:ext>
            </p:extLst>
          </p:nvPr>
        </p:nvGraphicFramePr>
        <p:xfrm>
          <a:off x="323528" y="2496525"/>
          <a:ext cx="4500500" cy="2938463"/>
        </p:xfrm>
        <a:graphic>
          <a:graphicData uri="http://schemas.openxmlformats.org/presentationml/2006/ole">
            <mc:AlternateContent xmlns:mc="http://schemas.openxmlformats.org/markup-compatibility/2006">
              <mc:Choice xmlns:v="urn:schemas-microsoft-com:vml" Requires="v">
                <p:oleObj spid="_x0000_s7200" name="مستند" r:id="rId3" imgW="6308507" imgH="2937723" progId="Word.Document.12">
                  <p:embed/>
                </p:oleObj>
              </mc:Choice>
              <mc:Fallback>
                <p:oleObj name="مستند" r:id="rId3" imgW="6308507" imgH="2937723" progId="Word.Document.12">
                  <p:embed/>
                  <p:pic>
                    <p:nvPicPr>
                      <p:cNvPr id="0" name=""/>
                      <p:cNvPicPr/>
                      <p:nvPr/>
                    </p:nvPicPr>
                    <p:blipFill>
                      <a:blip r:embed="rId4"/>
                      <a:stretch>
                        <a:fillRect/>
                      </a:stretch>
                    </p:blipFill>
                    <p:spPr>
                      <a:xfrm>
                        <a:off x="323528" y="2496525"/>
                        <a:ext cx="4500500" cy="2938463"/>
                      </a:xfrm>
                      <a:prstGeom prst="rect">
                        <a:avLst/>
                      </a:prstGeom>
                    </p:spPr>
                  </p:pic>
                </p:oleObj>
              </mc:Fallback>
            </mc:AlternateContent>
          </a:graphicData>
        </a:graphic>
      </p:graphicFrame>
    </p:spTree>
    <p:extLst>
      <p:ext uri="{BB962C8B-B14F-4D97-AF65-F5344CB8AC3E}">
        <p14:creationId xmlns:p14="http://schemas.microsoft.com/office/powerpoint/2010/main" val="3273332747"/>
      </p:ext>
    </p:extLst>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0A0940208E4_207"/>
          <p:cNvPicPr>
            <a:picLocks noGrp="1" noChangeAspect="1" noChangeArrowheads="1" noCrop="1"/>
          </p:cNvPicPr>
          <p:nvPr>
            <p:ph idx="1"/>
          </p:nvPr>
        </p:nvPicPr>
        <p:blipFill>
          <a:blip r:embed="rId2">
            <a:grayscl/>
          </a:blip>
          <a:srcRect/>
          <a:stretch>
            <a:fillRect/>
          </a:stretch>
        </p:blipFill>
        <p:spPr bwMode="auto">
          <a:xfrm>
            <a:off x="0" y="0"/>
            <a:ext cx="9144000" cy="6858000"/>
          </a:xfrm>
          <a:prstGeom prst="roundRect">
            <a:avLst>
              <a:gd name="adj" fmla="val 4167"/>
            </a:avLst>
          </a:prstGeom>
          <a:ln/>
        </p:spPr>
        <p:style>
          <a:lnRef idx="1">
            <a:schemeClr val="accent4"/>
          </a:lnRef>
          <a:fillRef idx="2">
            <a:schemeClr val="accent4"/>
          </a:fillRef>
          <a:effectRef idx="1">
            <a:schemeClr val="accent4"/>
          </a:effectRef>
          <a:fontRef idx="minor">
            <a:schemeClr val="dk1"/>
          </a:fontRef>
        </p:style>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fmla="#ppt_w*sin(2.5*pi*$)">
                                          <p:val>
                                            <p:fltVal val="0"/>
                                          </p:val>
                                        </p:tav>
                                        <p:tav tm="100000">
                                          <p:val>
                                            <p:fltVal val="1"/>
                                          </p:val>
                                        </p:tav>
                                      </p:tavLst>
                                    </p:anim>
                                    <p:anim calcmode="lin" valueType="num">
                                      <p:cBhvr>
                                        <p:cTn id="8"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1169368"/>
            <a:ext cx="8572560" cy="5644008"/>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marL="0" indent="0" algn="r" rtl="1">
              <a:buNone/>
            </a:pPr>
            <a:r>
              <a:rPr lang="ar-DZ" b="1" dirty="0" smtClean="0">
                <a:solidFill>
                  <a:srgbClr val="FF0000"/>
                </a:solidFill>
                <a:cs typeface="Traditional Arabic" pitchFamily="2" charset="-78"/>
              </a:rPr>
              <a:t>مناقشة </a:t>
            </a:r>
            <a:r>
              <a:rPr lang="ar-DZ" b="1" dirty="0">
                <a:solidFill>
                  <a:srgbClr val="FF0000"/>
                </a:solidFill>
                <a:cs typeface="Traditional Arabic" pitchFamily="2" charset="-78"/>
              </a:rPr>
              <a:t>وتحليل الفرضية الثانية </a:t>
            </a:r>
          </a:p>
          <a:p>
            <a:pPr marL="0" indent="0" algn="r" rtl="1">
              <a:buNone/>
            </a:pPr>
            <a:r>
              <a:rPr lang="ar-DZ" b="1" dirty="0" smtClean="0">
                <a:cs typeface="Traditional Arabic" pitchFamily="2" charset="-78"/>
              </a:rPr>
              <a:t>2-الفرضية الثانية </a:t>
            </a:r>
            <a:r>
              <a:rPr lang="ar-DZ" b="1" dirty="0">
                <a:cs typeface="Traditional Arabic" pitchFamily="2" charset="-78"/>
              </a:rPr>
              <a:t>:لجمعية أولياء التلاميذ علاقة بزيادة دافعية الإنجاز(التفوق) لممارسة التربية البدنية والرياضية لتلاميذ المرحلة الثانوية.</a:t>
            </a:r>
          </a:p>
          <a:p>
            <a:pPr marL="0" indent="0" algn="r" rtl="1">
              <a:buNone/>
            </a:pPr>
            <a:endParaRPr lang="fr-FR" b="1" dirty="0">
              <a:cs typeface="Traditional Arabic" pitchFamily="2" charset="-78"/>
            </a:endParaRPr>
          </a:p>
        </p:txBody>
      </p:sp>
      <p:sp>
        <p:nvSpPr>
          <p:cNvPr id="2" name="شكل بيضاوي 1"/>
          <p:cNvSpPr/>
          <p:nvPr/>
        </p:nvSpPr>
        <p:spPr>
          <a:xfrm>
            <a:off x="971600" y="0"/>
            <a:ext cx="7704856" cy="1052736"/>
          </a:xfrm>
          <a:prstGeom prst="ellipse">
            <a:avLst/>
          </a:prstGeom>
        </p:spPr>
        <p:style>
          <a:lnRef idx="2">
            <a:schemeClr val="accent1">
              <a:shade val="50000"/>
            </a:schemeClr>
          </a:lnRef>
          <a:fillRef idx="1001">
            <a:schemeClr val="lt1"/>
          </a:fillRef>
          <a:effectRef idx="0">
            <a:schemeClr val="accent1"/>
          </a:effectRef>
          <a:fontRef idx="minor">
            <a:schemeClr val="lt1"/>
          </a:fontRef>
        </p:style>
        <p:txBody>
          <a:bodyPr rtlCol="1" anchor="ctr"/>
          <a:lstStyle/>
          <a:p>
            <a:pPr algn="ctr"/>
            <a:r>
              <a:rPr lang="ar-DZ" sz="4000" dirty="0">
                <a:solidFill>
                  <a:srgbClr val="0000B8"/>
                </a:solidFill>
                <a:cs typeface="DecoType Naskh Extensions" pitchFamily="2" charset="-78"/>
              </a:rPr>
              <a:t>الفصل الرابع عرض النتائج و تفسيرها </a:t>
            </a:r>
            <a:r>
              <a:rPr lang="ar-DZ" sz="4000" dirty="0" smtClean="0">
                <a:solidFill>
                  <a:srgbClr val="0000B8"/>
                </a:solidFill>
                <a:cs typeface="DecoType Naskh Extensions" pitchFamily="2" charset="-78"/>
              </a:rPr>
              <a:t>ومناقشتها</a:t>
            </a:r>
            <a:endParaRPr lang="ar-DZ" sz="4000" dirty="0">
              <a:solidFill>
                <a:srgbClr val="0000B8"/>
              </a:solidFill>
              <a:cs typeface="DecoType Naskh Extensions" pitchFamily="2" charset="-78"/>
            </a:endParaRPr>
          </a:p>
        </p:txBody>
      </p:sp>
      <p:sp>
        <p:nvSpPr>
          <p:cNvPr id="5" name="مستطيل 4"/>
          <p:cNvSpPr/>
          <p:nvPr/>
        </p:nvSpPr>
        <p:spPr>
          <a:xfrm>
            <a:off x="5364088" y="2708920"/>
            <a:ext cx="3312368" cy="3600400"/>
          </a:xfrm>
          <a:prstGeom prst="rect">
            <a:avLst/>
          </a:prstGeom>
        </p:spPr>
        <p:style>
          <a:lnRef idx="2">
            <a:schemeClr val="dk1"/>
          </a:lnRef>
          <a:fillRef idx="1">
            <a:schemeClr val="lt1"/>
          </a:fillRef>
          <a:effectRef idx="0">
            <a:schemeClr val="dk1"/>
          </a:effectRef>
          <a:fontRef idx="minor">
            <a:schemeClr val="dk1"/>
          </a:fontRef>
        </p:style>
        <p:txBody>
          <a:bodyPr rtlCol="1" anchor="ctr"/>
          <a:lstStyle/>
          <a:p>
            <a:pPr algn="just" rtl="1"/>
            <a:r>
              <a:rPr lang="ar-DZ" dirty="0"/>
              <a:t>تنطلق الفرضية </a:t>
            </a:r>
            <a:r>
              <a:rPr lang="ar-DZ" dirty="0" smtClean="0"/>
              <a:t>الثانية </a:t>
            </a:r>
            <a:r>
              <a:rPr lang="ar-DZ" dirty="0"/>
              <a:t>من اعتقاد ينص على أن لجمعية أولياء التلاميذ علاقة بزيادة دافعية الإنجاز(التفوق) لممارسة التربية البدنية والرياضية لتلاميذ المرحلة الثانوية ، </a:t>
            </a:r>
            <a:r>
              <a:rPr lang="ar-DZ" dirty="0" err="1"/>
              <a:t>وإنطلاقا</a:t>
            </a:r>
            <a:r>
              <a:rPr lang="ar-DZ" dirty="0"/>
              <a:t> من  مختلف القراءات للدراسات السابقة والتراث النظري الفكري، والنتائج المتحصل عليها بطرائق إحصائية علمية في الجدول المشار إليه أعلاه رقم (20)  فان جميع قيم اختبار الدلالة كا2 جاءت غير </a:t>
            </a:r>
            <a:r>
              <a:rPr lang="ar-DZ" dirty="0" smtClean="0"/>
              <a:t>دالة.</a:t>
            </a:r>
            <a:endParaRPr lang="ar-DZ" dirty="0"/>
          </a:p>
        </p:txBody>
      </p:sp>
      <p:graphicFrame>
        <p:nvGraphicFramePr>
          <p:cNvPr id="6" name="كائن 5"/>
          <p:cNvGraphicFramePr>
            <a:graphicFrameLocks noChangeAspect="1"/>
          </p:cNvGraphicFramePr>
          <p:nvPr>
            <p:extLst>
              <p:ext uri="{D42A27DB-BD31-4B8C-83A1-F6EECF244321}">
                <p14:modId xmlns:p14="http://schemas.microsoft.com/office/powerpoint/2010/main" val="4076075544"/>
              </p:ext>
            </p:extLst>
          </p:nvPr>
        </p:nvGraphicFramePr>
        <p:xfrm>
          <a:off x="323528" y="2780928"/>
          <a:ext cx="4968552" cy="3528392"/>
        </p:xfrm>
        <a:graphic>
          <a:graphicData uri="http://schemas.openxmlformats.org/presentationml/2006/ole">
            <mc:AlternateContent xmlns:mc="http://schemas.openxmlformats.org/markup-compatibility/2006">
              <mc:Choice xmlns:v="urn:schemas-microsoft-com:vml" Requires="v">
                <p:oleObj spid="_x0000_s8223" name="مستند" r:id="rId3" imgW="6308507" imgH="2937723" progId="Word.Document.12">
                  <p:embed/>
                </p:oleObj>
              </mc:Choice>
              <mc:Fallback>
                <p:oleObj name="مستند" r:id="rId3" imgW="6308507" imgH="2937723" progId="Word.Document.12">
                  <p:embed/>
                  <p:pic>
                    <p:nvPicPr>
                      <p:cNvPr id="0" name=""/>
                      <p:cNvPicPr/>
                      <p:nvPr/>
                    </p:nvPicPr>
                    <p:blipFill>
                      <a:blip r:embed="rId4"/>
                      <a:stretch>
                        <a:fillRect/>
                      </a:stretch>
                    </p:blipFill>
                    <p:spPr>
                      <a:xfrm>
                        <a:off x="323528" y="2780928"/>
                        <a:ext cx="4968552" cy="3528392"/>
                      </a:xfrm>
                      <a:prstGeom prst="rect">
                        <a:avLst/>
                      </a:prstGeom>
                    </p:spPr>
                  </p:pic>
                </p:oleObj>
              </mc:Fallback>
            </mc:AlternateContent>
          </a:graphicData>
        </a:graphic>
      </p:graphicFrame>
    </p:spTree>
    <p:extLst>
      <p:ext uri="{BB962C8B-B14F-4D97-AF65-F5344CB8AC3E}">
        <p14:creationId xmlns:p14="http://schemas.microsoft.com/office/powerpoint/2010/main" val="240522881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1056728"/>
            <a:ext cx="8572560" cy="5644008"/>
          </a:xfrm>
          <a:ln w="28575">
            <a:solidFill>
              <a:srgbClr val="7030A0"/>
            </a:solidFill>
          </a:ln>
          <a:effectLst>
            <a:glow rad="228600">
              <a:srgbClr val="7030A0">
                <a:alpha val="40000"/>
              </a:srgbClr>
            </a:glow>
            <a:outerShdw blurRad="57150" dist="38100" dir="5400000" algn="ctr" rotWithShape="0">
              <a:schemeClr val="accent3">
                <a:shade val="9000"/>
                <a:satMod val="105000"/>
                <a:alpha val="48000"/>
              </a:schemeClr>
            </a:outerShdw>
          </a:effectLst>
        </p:spPr>
        <p:style>
          <a:lnRef idx="1">
            <a:schemeClr val="accent3"/>
          </a:lnRef>
          <a:fillRef idx="2">
            <a:schemeClr val="accent3"/>
          </a:fillRef>
          <a:effectRef idx="1">
            <a:schemeClr val="accent3"/>
          </a:effectRef>
          <a:fontRef idx="minor">
            <a:schemeClr val="dk1"/>
          </a:fontRef>
        </p:style>
        <p:txBody>
          <a:bodyPr>
            <a:normAutofit/>
          </a:bodyPr>
          <a:lstStyle/>
          <a:p>
            <a:pPr marL="0" indent="0" algn="r" rtl="1">
              <a:buNone/>
            </a:pPr>
            <a:r>
              <a:rPr lang="ar-DZ" b="1" dirty="0" smtClean="0">
                <a:solidFill>
                  <a:srgbClr val="FF0000"/>
                </a:solidFill>
                <a:cs typeface="Traditional Arabic" pitchFamily="2" charset="-78"/>
              </a:rPr>
              <a:t>3- </a:t>
            </a:r>
            <a:r>
              <a:rPr lang="ar-DZ" b="1" dirty="0">
                <a:solidFill>
                  <a:srgbClr val="FF0000"/>
                </a:solidFill>
                <a:cs typeface="Traditional Arabic" pitchFamily="2" charset="-78"/>
              </a:rPr>
              <a:t>مناقشة وتحليل الفرضية الثالثة</a:t>
            </a:r>
          </a:p>
          <a:p>
            <a:pPr marL="0" indent="0" algn="r" rtl="1">
              <a:buNone/>
            </a:pPr>
            <a:r>
              <a:rPr lang="ar-DZ" b="1" dirty="0">
                <a:cs typeface="Traditional Arabic" pitchFamily="2" charset="-78"/>
              </a:rPr>
              <a:t>الفرضية الثالثة: لجمعية أولياء التلاميذ علاقة بزيادة دافعية الإبداع لممارسة التربية البدنية والرياضية لتلاميذ المرحلة </a:t>
            </a:r>
            <a:r>
              <a:rPr lang="ar-DZ" b="1" dirty="0" smtClean="0">
                <a:cs typeface="Traditional Arabic" pitchFamily="2" charset="-78"/>
              </a:rPr>
              <a:t>الثانوية.</a:t>
            </a:r>
          </a:p>
          <a:p>
            <a:pPr marL="0" indent="0" algn="r" rtl="1">
              <a:buNone/>
            </a:pPr>
            <a:endParaRPr lang="ar-DZ" b="1" dirty="0" smtClean="0">
              <a:cs typeface="Traditional Arabic" pitchFamily="2" charset="-78"/>
            </a:endParaRPr>
          </a:p>
          <a:p>
            <a:pPr marL="0" indent="0" algn="r" rtl="1">
              <a:buNone/>
            </a:pPr>
            <a:endParaRPr lang="ar-DZ" b="1" dirty="0">
              <a:cs typeface="Traditional Arabic" pitchFamily="2" charset="-78"/>
            </a:endParaRPr>
          </a:p>
          <a:p>
            <a:pPr marL="0" indent="0" algn="r" rtl="1">
              <a:buNone/>
            </a:pPr>
            <a:endParaRPr lang="fr-FR" b="1" dirty="0">
              <a:cs typeface="Traditional Arabic" pitchFamily="2" charset="-78"/>
            </a:endParaRPr>
          </a:p>
        </p:txBody>
      </p:sp>
      <p:sp>
        <p:nvSpPr>
          <p:cNvPr id="2" name="شكل بيضاوي 1"/>
          <p:cNvSpPr/>
          <p:nvPr/>
        </p:nvSpPr>
        <p:spPr>
          <a:xfrm>
            <a:off x="971600" y="0"/>
            <a:ext cx="7704856" cy="1052736"/>
          </a:xfrm>
          <a:prstGeom prst="ellipse">
            <a:avLst/>
          </a:prstGeom>
        </p:spPr>
        <p:style>
          <a:lnRef idx="2">
            <a:schemeClr val="accent1">
              <a:shade val="50000"/>
            </a:schemeClr>
          </a:lnRef>
          <a:fillRef idx="1001">
            <a:schemeClr val="lt1"/>
          </a:fillRef>
          <a:effectRef idx="0">
            <a:schemeClr val="accent1"/>
          </a:effectRef>
          <a:fontRef idx="minor">
            <a:schemeClr val="lt1"/>
          </a:fontRef>
        </p:style>
        <p:txBody>
          <a:bodyPr rtlCol="1" anchor="ctr"/>
          <a:lstStyle/>
          <a:p>
            <a:pPr algn="ctr"/>
            <a:r>
              <a:rPr lang="ar-DZ" sz="4000" dirty="0">
                <a:solidFill>
                  <a:srgbClr val="0000B8"/>
                </a:solidFill>
                <a:cs typeface="DecoType Naskh Extensions" pitchFamily="2" charset="-78"/>
              </a:rPr>
              <a:t>الفصل الرابع عرض النتائج و تفسيرها </a:t>
            </a:r>
            <a:r>
              <a:rPr lang="ar-DZ" sz="4000" dirty="0" smtClean="0">
                <a:solidFill>
                  <a:srgbClr val="0000B8"/>
                </a:solidFill>
                <a:cs typeface="DecoType Naskh Extensions" pitchFamily="2" charset="-78"/>
              </a:rPr>
              <a:t>ومناقشتها</a:t>
            </a:r>
            <a:endParaRPr lang="ar-DZ" sz="4000" dirty="0">
              <a:solidFill>
                <a:srgbClr val="0000B8"/>
              </a:solidFill>
              <a:cs typeface="DecoType Naskh Extensions" pitchFamily="2" charset="-78"/>
            </a:endParaRPr>
          </a:p>
        </p:txBody>
      </p:sp>
      <p:graphicFrame>
        <p:nvGraphicFramePr>
          <p:cNvPr id="6" name="كائن 5"/>
          <p:cNvGraphicFramePr>
            <a:graphicFrameLocks noChangeAspect="1"/>
          </p:cNvGraphicFramePr>
          <p:nvPr>
            <p:extLst>
              <p:ext uri="{D42A27DB-BD31-4B8C-83A1-F6EECF244321}">
                <p14:modId xmlns:p14="http://schemas.microsoft.com/office/powerpoint/2010/main" val="1490563561"/>
              </p:ext>
            </p:extLst>
          </p:nvPr>
        </p:nvGraphicFramePr>
        <p:xfrm>
          <a:off x="395537" y="2852936"/>
          <a:ext cx="4536503" cy="3456384"/>
        </p:xfrm>
        <a:graphic>
          <a:graphicData uri="http://schemas.openxmlformats.org/presentationml/2006/ole">
            <mc:AlternateContent xmlns:mc="http://schemas.openxmlformats.org/markup-compatibility/2006">
              <mc:Choice xmlns:v="urn:schemas-microsoft-com:vml" Requires="v">
                <p:oleObj spid="_x0000_s9246" name="مستند" r:id="rId3" imgW="6308507" imgH="2937723" progId="Word.Document.12">
                  <p:embed/>
                </p:oleObj>
              </mc:Choice>
              <mc:Fallback>
                <p:oleObj name="مستند" r:id="rId3" imgW="6308507" imgH="2937723" progId="Word.Document.12">
                  <p:embed/>
                  <p:pic>
                    <p:nvPicPr>
                      <p:cNvPr id="0" name=""/>
                      <p:cNvPicPr/>
                      <p:nvPr/>
                    </p:nvPicPr>
                    <p:blipFill>
                      <a:blip r:embed="rId4"/>
                      <a:stretch>
                        <a:fillRect/>
                      </a:stretch>
                    </p:blipFill>
                    <p:spPr>
                      <a:xfrm>
                        <a:off x="395537" y="2852936"/>
                        <a:ext cx="4536503" cy="3456384"/>
                      </a:xfrm>
                      <a:prstGeom prst="rect">
                        <a:avLst/>
                      </a:prstGeom>
                    </p:spPr>
                  </p:pic>
                </p:oleObj>
              </mc:Fallback>
            </mc:AlternateContent>
          </a:graphicData>
        </a:graphic>
      </p:graphicFrame>
      <p:sp>
        <p:nvSpPr>
          <p:cNvPr id="7" name="مستطيل 6"/>
          <p:cNvSpPr/>
          <p:nvPr/>
        </p:nvSpPr>
        <p:spPr>
          <a:xfrm>
            <a:off x="5076056" y="2924944"/>
            <a:ext cx="3600400" cy="3600400"/>
          </a:xfrm>
          <a:prstGeom prst="rect">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DZ" dirty="0"/>
              <a:t> تنطلق الفرضية الثالثة من اعتقاد ينص على أن لجمعية أولياء التلاميذ علاقة بزيادة دافعية الإبداع لممارسة التربية البدنية والرياضية لتلاميذ المرحلة الثانوية ، </a:t>
            </a:r>
            <a:r>
              <a:rPr lang="ar-DZ" dirty="0" smtClean="0"/>
              <a:t>وانطلاقا </a:t>
            </a:r>
            <a:r>
              <a:rPr lang="ar-DZ" dirty="0"/>
              <a:t>من  مختلف القراءات للدراسات السابقة والتراث النظري الفكري، والنتائج المتحصل عليها بطرائق إحصائية علمية في الجدول المشار إليه أعلاه رقم </a:t>
            </a:r>
            <a:r>
              <a:rPr lang="ar-DZ" dirty="0" smtClean="0"/>
              <a:t>(29)  </a:t>
            </a:r>
            <a:r>
              <a:rPr lang="ar-DZ" dirty="0"/>
              <a:t>فان جميع قيم اختبار الدلالة كا2 جاءت غير دالة باستثناء قيمة كا2  للسؤالين (17) و(19) </a:t>
            </a:r>
          </a:p>
        </p:txBody>
      </p:sp>
    </p:spTree>
    <p:extLst>
      <p:ext uri="{BB962C8B-B14F-4D97-AF65-F5344CB8AC3E}">
        <p14:creationId xmlns:p14="http://schemas.microsoft.com/office/powerpoint/2010/main" val="292977221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sées 3"/>
          <p:cNvSpPr/>
          <p:nvPr/>
        </p:nvSpPr>
        <p:spPr>
          <a:xfrm>
            <a:off x="755577" y="116632"/>
            <a:ext cx="8064896" cy="1174214"/>
          </a:xfrm>
          <a:prstGeom prst="cloud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lnSpc>
                <a:spcPct val="115000"/>
              </a:lnSpc>
              <a:spcAft>
                <a:spcPts val="1000"/>
              </a:spcAft>
            </a:pPr>
            <a:r>
              <a:rPr lang="ar-SA" sz="3200" b="1" dirty="0">
                <a:solidFill>
                  <a:srgbClr val="FF0000"/>
                </a:solidFill>
                <a:latin typeface="Calibri"/>
                <a:ea typeface="Calibri"/>
                <a:cs typeface="Traditional Arabic"/>
              </a:rPr>
              <a:t>الفصل الخامس                                                                     </a:t>
            </a:r>
            <a:r>
              <a:rPr lang="ar-SA" sz="3200" b="1" dirty="0" smtClean="0">
                <a:solidFill>
                  <a:srgbClr val="FF0000"/>
                </a:solidFill>
                <a:latin typeface="Calibri"/>
                <a:ea typeface="Calibri"/>
                <a:cs typeface="Traditional Arabic"/>
              </a:rPr>
              <a:t>ا</a:t>
            </a:r>
            <a:r>
              <a:rPr lang="ar-DZ" sz="3200" b="1" dirty="0" smtClean="0">
                <a:solidFill>
                  <a:srgbClr val="FF0000"/>
                </a:solidFill>
                <a:latin typeface="Calibri"/>
                <a:ea typeface="Calibri"/>
                <a:cs typeface="Traditional Arabic"/>
              </a:rPr>
              <a:t>لا</a:t>
            </a:r>
            <a:r>
              <a:rPr lang="ar-SA" sz="3200" b="1" dirty="0" err="1" smtClean="0">
                <a:solidFill>
                  <a:srgbClr val="FF0000"/>
                </a:solidFill>
                <a:latin typeface="Calibri"/>
                <a:ea typeface="Calibri"/>
                <a:cs typeface="Traditional Arabic"/>
              </a:rPr>
              <a:t>ستنتاجات</a:t>
            </a:r>
            <a:r>
              <a:rPr lang="ar-SA" sz="3200" b="1" dirty="0" smtClean="0">
                <a:solidFill>
                  <a:srgbClr val="FF0000"/>
                </a:solidFill>
                <a:latin typeface="Calibri"/>
                <a:ea typeface="Calibri"/>
                <a:cs typeface="Traditional Arabic"/>
              </a:rPr>
              <a:t> والاقتراحات</a:t>
            </a:r>
            <a:endParaRPr lang="fr-FR" sz="2000" dirty="0">
              <a:solidFill>
                <a:srgbClr val="FF0000"/>
              </a:solidFill>
              <a:effectLst/>
              <a:latin typeface="Calibri"/>
              <a:ea typeface="Calibri"/>
              <a:cs typeface="Arial"/>
            </a:endParaRPr>
          </a:p>
        </p:txBody>
      </p:sp>
      <p:sp>
        <p:nvSpPr>
          <p:cNvPr id="5" name="Organigramme : Données stockées 3"/>
          <p:cNvSpPr/>
          <p:nvPr/>
        </p:nvSpPr>
        <p:spPr>
          <a:xfrm>
            <a:off x="4860032" y="1346468"/>
            <a:ext cx="4143404" cy="714380"/>
          </a:xfrm>
          <a:prstGeom prst="flowChartOnlineStorage">
            <a:avLst/>
          </a:prstGeom>
          <a:gradFill rotWithShape="1">
            <a:gsLst>
              <a:gs pos="0">
                <a:srgbClr val="009DD9">
                  <a:tint val="70000"/>
                  <a:satMod val="130000"/>
                </a:srgbClr>
              </a:gs>
              <a:gs pos="43000">
                <a:srgbClr val="009DD9">
                  <a:tint val="44000"/>
                  <a:satMod val="165000"/>
                </a:srgbClr>
              </a:gs>
              <a:gs pos="93000">
                <a:srgbClr val="009DD9">
                  <a:tint val="15000"/>
                  <a:satMod val="165000"/>
                </a:srgbClr>
              </a:gs>
              <a:gs pos="100000">
                <a:srgbClr val="009DD9">
                  <a:tint val="5000"/>
                  <a:satMod val="250000"/>
                </a:srgbClr>
              </a:gs>
            </a:gsLst>
            <a:path path="circle">
              <a:fillToRect l="50000" t="130000" r="50000" b="-30000"/>
            </a:path>
          </a:gradFill>
          <a:ln w="38100" cap="flat" cmpd="sng" algn="ctr">
            <a:solidFill>
              <a:srgbClr val="7030A0"/>
            </a:solidFill>
            <a:prstDash val="solid"/>
          </a:ln>
          <a:effectLst>
            <a:outerShdw blurRad="57150" dist="38100" dir="5400000" algn="ctr" rotWithShape="0">
              <a:srgbClr val="009DD9">
                <a:shade val="9000"/>
                <a:satMod val="105000"/>
                <a:alpha val="48000"/>
              </a:srgbClr>
            </a:outerShdw>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DZ" sz="4400" b="1" i="0" u="none" strike="noStrike" kern="0" cap="none" spc="0" normalizeH="0" baseline="0" noProof="0" dirty="0" smtClean="0">
                <a:ln w="18000">
                  <a:solidFill>
                    <a:srgbClr val="009DD9">
                      <a:satMod val="140000"/>
                    </a:srgbClr>
                  </a:solidFill>
                  <a:prstDash val="solid"/>
                  <a:miter lim="800000"/>
                </a:ln>
                <a:solidFill>
                  <a:sysClr val="windowText" lastClr="000000"/>
                </a:solidFill>
                <a:effectLst>
                  <a:outerShdw blurRad="25500" dist="23000" dir="7020000" algn="tl">
                    <a:srgbClr val="000000">
                      <a:alpha val="50000"/>
                    </a:srgbClr>
                  </a:outerShdw>
                </a:effectLst>
                <a:uLnTx/>
                <a:uFillTx/>
                <a:latin typeface="Constantia"/>
                <a:ea typeface="+mn-ea"/>
                <a:cs typeface="Traditional Arabic" pitchFamily="2" charset="-78"/>
              </a:rPr>
              <a:t>استنتاجات عامة </a:t>
            </a:r>
            <a:endParaRPr kumimoji="0" lang="fr-FR" sz="4400" b="1" i="0" u="none" strike="noStrike" kern="0" cap="none" spc="0" normalizeH="0" baseline="0" noProof="0" dirty="0">
              <a:ln w="18000">
                <a:solidFill>
                  <a:srgbClr val="009DD9">
                    <a:satMod val="140000"/>
                  </a:srgbClr>
                </a:solidFill>
                <a:prstDash val="solid"/>
                <a:miter lim="800000"/>
              </a:ln>
              <a:solidFill>
                <a:sysClr val="windowText" lastClr="000000"/>
              </a:solidFill>
              <a:effectLst>
                <a:outerShdw blurRad="25500" dist="23000" dir="7020000" algn="tl">
                  <a:srgbClr val="000000">
                    <a:alpha val="50000"/>
                  </a:srgbClr>
                </a:outerShdw>
              </a:effectLst>
              <a:uLnTx/>
              <a:uFillTx/>
              <a:latin typeface="Constantia"/>
              <a:ea typeface="+mn-ea"/>
              <a:cs typeface="Traditional Arabic" pitchFamily="2" charset="-78"/>
            </a:endParaRPr>
          </a:p>
        </p:txBody>
      </p:sp>
      <p:sp>
        <p:nvSpPr>
          <p:cNvPr id="2" name="مستطيل مستدير الزوايا 1"/>
          <p:cNvSpPr/>
          <p:nvPr/>
        </p:nvSpPr>
        <p:spPr>
          <a:xfrm>
            <a:off x="179512" y="2132856"/>
            <a:ext cx="8823924" cy="4608512"/>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r" rtl="1">
              <a:lnSpc>
                <a:spcPct val="115000"/>
              </a:lnSpc>
              <a:spcAft>
                <a:spcPts val="1000"/>
              </a:spcAft>
            </a:pPr>
            <a:r>
              <a:rPr lang="ar-DZ" sz="2800" dirty="0" smtClean="0">
                <a:latin typeface="Simplified Arabic" pitchFamily="18" charset="-78"/>
                <a:ea typeface="Calibri"/>
                <a:cs typeface="Simplified Arabic" pitchFamily="18" charset="-78"/>
              </a:rPr>
              <a:t>انطلاقا </a:t>
            </a:r>
            <a:r>
              <a:rPr lang="ar-DZ" sz="2800" dirty="0">
                <a:latin typeface="Simplified Arabic" pitchFamily="18" charset="-78"/>
                <a:ea typeface="Calibri"/>
                <a:cs typeface="Simplified Arabic" pitchFamily="18" charset="-78"/>
              </a:rPr>
              <a:t>من نتائج الدراسة وفي ضوء </a:t>
            </a:r>
            <a:r>
              <a:rPr lang="ar-DZ" sz="2800" dirty="0" smtClean="0">
                <a:latin typeface="Simplified Arabic" pitchFamily="18" charset="-78"/>
                <a:ea typeface="Calibri"/>
                <a:cs typeface="Simplified Arabic" pitchFamily="18" charset="-78"/>
              </a:rPr>
              <a:t>ما تم </a:t>
            </a:r>
            <a:r>
              <a:rPr lang="ar-DZ" sz="2800" dirty="0">
                <a:latin typeface="Simplified Arabic" pitchFamily="18" charset="-78"/>
                <a:ea typeface="Calibri"/>
                <a:cs typeface="Simplified Arabic" pitchFamily="18" charset="-78"/>
              </a:rPr>
              <a:t>عرضه من خلفية نظرية وكل </a:t>
            </a:r>
            <a:r>
              <a:rPr lang="ar-DZ" sz="2800" dirty="0" smtClean="0">
                <a:latin typeface="Simplified Arabic" pitchFamily="18" charset="-78"/>
                <a:ea typeface="Calibri"/>
                <a:cs typeface="Simplified Arabic" pitchFamily="18" charset="-78"/>
              </a:rPr>
              <a:t>ما يتعلق </a:t>
            </a:r>
            <a:r>
              <a:rPr lang="ar-DZ" sz="2800" dirty="0">
                <a:latin typeface="Simplified Arabic" pitchFamily="18" charset="-78"/>
                <a:ea typeface="Calibri"/>
                <a:cs typeface="Simplified Arabic" pitchFamily="18" charset="-78"/>
              </a:rPr>
              <a:t>بالتوافق </a:t>
            </a:r>
            <a:r>
              <a:rPr lang="ar-DZ" sz="2800" dirty="0" smtClean="0">
                <a:latin typeface="Simplified Arabic" pitchFamily="18" charset="-78"/>
                <a:ea typeface="Calibri"/>
                <a:cs typeface="Simplified Arabic" pitchFamily="18" charset="-78"/>
              </a:rPr>
              <a:t>الاجتماعي </a:t>
            </a:r>
            <a:r>
              <a:rPr lang="ar-DZ" sz="2800" dirty="0">
                <a:latin typeface="Simplified Arabic" pitchFamily="18" charset="-78"/>
                <a:ea typeface="Calibri"/>
                <a:cs typeface="Simplified Arabic" pitchFamily="18" charset="-78"/>
              </a:rPr>
              <a:t>ودافعية التعلم </a:t>
            </a:r>
            <a:r>
              <a:rPr lang="ar-DZ" sz="2800" dirty="0" smtClean="0">
                <a:latin typeface="Simplified Arabic" pitchFamily="18" charset="-78"/>
                <a:ea typeface="Calibri"/>
                <a:cs typeface="Simplified Arabic" pitchFamily="18" charset="-78"/>
              </a:rPr>
              <a:t>واعتمادا </a:t>
            </a:r>
            <a:r>
              <a:rPr lang="ar-DZ" sz="2800" dirty="0">
                <a:latin typeface="Simplified Arabic" pitchFamily="18" charset="-78"/>
                <a:ea typeface="Calibri"/>
                <a:cs typeface="Simplified Arabic" pitchFamily="18" charset="-78"/>
              </a:rPr>
              <a:t>على البيانات الإحصائية المتحصل عليها </a:t>
            </a:r>
            <a:r>
              <a:rPr lang="ar-DZ" sz="2800" dirty="0" smtClean="0">
                <a:latin typeface="Simplified Arabic" pitchFamily="18" charset="-78"/>
                <a:ea typeface="Calibri"/>
                <a:cs typeface="Simplified Arabic" pitchFamily="18" charset="-78"/>
              </a:rPr>
              <a:t>وانطلاقا </a:t>
            </a:r>
            <a:r>
              <a:rPr lang="ar-DZ" sz="2800" dirty="0">
                <a:latin typeface="Simplified Arabic" pitchFamily="18" charset="-78"/>
                <a:ea typeface="Calibri"/>
                <a:cs typeface="Simplified Arabic" pitchFamily="18" charset="-78"/>
              </a:rPr>
              <a:t>من الهدف الرئيسي وهو التأكد من وجود دور لجمعية أولياء </a:t>
            </a:r>
            <a:r>
              <a:rPr lang="ar-DZ" sz="2800" dirty="0" smtClean="0">
                <a:latin typeface="Simplified Arabic" pitchFamily="18" charset="-78"/>
                <a:ea typeface="Calibri"/>
                <a:cs typeface="Simplified Arabic" pitchFamily="18" charset="-78"/>
              </a:rPr>
              <a:t>التلاميذ </a:t>
            </a:r>
            <a:r>
              <a:rPr lang="ar-DZ" sz="2800" dirty="0">
                <a:latin typeface="Simplified Arabic" pitchFamily="18" charset="-78"/>
                <a:ea typeface="Calibri"/>
                <a:cs typeface="Simplified Arabic" pitchFamily="18" charset="-78"/>
              </a:rPr>
              <a:t>في زيادة الدافعية لممارسة التربية البدنية والرياضية </a:t>
            </a:r>
            <a:r>
              <a:rPr lang="ar-DZ" sz="2800" dirty="0" smtClean="0">
                <a:latin typeface="Simplified Arabic" pitchFamily="18" charset="-78"/>
                <a:ea typeface="Calibri"/>
                <a:cs typeface="Simplified Arabic" pitchFamily="18" charset="-78"/>
              </a:rPr>
              <a:t>وانطلاقا </a:t>
            </a:r>
            <a:r>
              <a:rPr lang="ar-DZ" sz="2800" dirty="0">
                <a:latin typeface="Simplified Arabic" pitchFamily="18" charset="-78"/>
                <a:ea typeface="Calibri"/>
                <a:cs typeface="Simplified Arabic" pitchFamily="18" charset="-78"/>
              </a:rPr>
              <a:t>من تساؤلات إشكالية البحث, ولتحقيق هذا الهدف أعددنا </a:t>
            </a:r>
            <a:r>
              <a:rPr lang="ar-DZ" sz="2800" dirty="0" smtClean="0">
                <a:latin typeface="Simplified Arabic" pitchFamily="18" charset="-78"/>
                <a:ea typeface="Calibri"/>
                <a:cs typeface="Simplified Arabic" pitchFamily="18" charset="-78"/>
              </a:rPr>
              <a:t>استمارة استبيان </a:t>
            </a:r>
            <a:r>
              <a:rPr lang="ar-DZ" sz="2800" dirty="0">
                <a:latin typeface="Simplified Arabic" pitchFamily="18" charset="-78"/>
                <a:ea typeface="Calibri"/>
                <a:cs typeface="Simplified Arabic" pitchFamily="18" charset="-78"/>
              </a:rPr>
              <a:t>وتم تطبيقه على عينة تمثل جزءا هاما من المجتمع, وحللنا النتائج وناقشناها من أجل مقارنة دراستنا بغيرها من الدراسات السابقة وبعد مناقشة نتائج البحث توصلنا إلى </a:t>
            </a:r>
            <a:r>
              <a:rPr lang="ar-DZ" sz="2800" dirty="0" smtClean="0">
                <a:latin typeface="Simplified Arabic" pitchFamily="18" charset="-78"/>
                <a:ea typeface="Calibri"/>
                <a:cs typeface="Simplified Arabic" pitchFamily="18" charset="-78"/>
              </a:rPr>
              <a:t>ما يلي</a:t>
            </a:r>
            <a:r>
              <a:rPr lang="ar-DZ" sz="2800" dirty="0">
                <a:latin typeface="Simplified Arabic" pitchFamily="18" charset="-78"/>
                <a:ea typeface="Calibri"/>
                <a:cs typeface="Simplified Arabic" pitchFamily="18" charset="-78"/>
              </a:rPr>
              <a:t>:</a:t>
            </a:r>
            <a:endParaRPr lang="en-US" sz="2800" dirty="0">
              <a:latin typeface="Simplified Arabic" pitchFamily="18" charset="-78"/>
              <a:ea typeface="Calibri"/>
              <a:cs typeface="Simplified Arabic" pitchFamily="18" charset="-78"/>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79512" y="332656"/>
            <a:ext cx="8823924" cy="6408712"/>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algn="r" rtl="1">
              <a:lnSpc>
                <a:spcPct val="115000"/>
              </a:lnSpc>
              <a:spcAft>
                <a:spcPts val="1000"/>
              </a:spcAft>
            </a:pPr>
            <a:r>
              <a:rPr lang="ar-DZ" sz="2800" dirty="0">
                <a:latin typeface="Simplified Arabic" pitchFamily="18" charset="-78"/>
                <a:ea typeface="Calibri"/>
                <a:cs typeface="Simplified Arabic" pitchFamily="18" charset="-78"/>
              </a:rPr>
              <a:t>-	تحقق الفرضية الأولى أي أن لجمعية أولياء التلاميذ دور في زيادة دافعية التعلم لممارسة التربية البدنية والرياضية </a:t>
            </a:r>
            <a:r>
              <a:rPr lang="ar-DZ" sz="2800" dirty="0" err="1">
                <a:latin typeface="Simplified Arabic" pitchFamily="18" charset="-78"/>
                <a:ea typeface="Calibri"/>
                <a:cs typeface="Simplified Arabic" pitchFamily="18" charset="-78"/>
              </a:rPr>
              <a:t>لتلامذي</a:t>
            </a:r>
            <a:r>
              <a:rPr lang="ar-DZ" sz="2800" dirty="0">
                <a:latin typeface="Simplified Arabic" pitchFamily="18" charset="-78"/>
                <a:ea typeface="Calibri"/>
                <a:cs typeface="Simplified Arabic" pitchFamily="18" charset="-78"/>
              </a:rPr>
              <a:t> الطور الثانوي.</a:t>
            </a:r>
          </a:p>
          <a:p>
            <a:pPr algn="r" rtl="1">
              <a:lnSpc>
                <a:spcPct val="115000"/>
              </a:lnSpc>
              <a:spcAft>
                <a:spcPts val="1000"/>
              </a:spcAft>
            </a:pPr>
            <a:r>
              <a:rPr lang="ar-DZ" sz="2800" dirty="0">
                <a:latin typeface="Simplified Arabic" pitchFamily="18" charset="-78"/>
                <a:ea typeface="Calibri"/>
                <a:cs typeface="Simplified Arabic" pitchFamily="18" charset="-78"/>
              </a:rPr>
              <a:t>-	عدم تحقق الفرضة الثانية أي أنه </a:t>
            </a:r>
            <a:r>
              <a:rPr lang="ar-DZ" sz="2800" dirty="0" err="1">
                <a:latin typeface="Simplified Arabic" pitchFamily="18" charset="-78"/>
                <a:ea typeface="Calibri"/>
                <a:cs typeface="Simplified Arabic" pitchFamily="18" charset="-78"/>
              </a:rPr>
              <a:t>لايوجد</a:t>
            </a:r>
            <a:r>
              <a:rPr lang="ar-DZ" sz="2800" dirty="0">
                <a:latin typeface="Simplified Arabic" pitchFamily="18" charset="-78"/>
                <a:ea typeface="Calibri"/>
                <a:cs typeface="Simplified Arabic" pitchFamily="18" charset="-78"/>
              </a:rPr>
              <a:t> دور لجمعية أولياء التلاميذ في زيادة دافعية الإنجاز لممارسة التربية البدنية والرياضية لتلاميذ الطور الثانوي.</a:t>
            </a:r>
          </a:p>
          <a:p>
            <a:pPr algn="r" rtl="1">
              <a:lnSpc>
                <a:spcPct val="115000"/>
              </a:lnSpc>
              <a:spcAft>
                <a:spcPts val="1000"/>
              </a:spcAft>
            </a:pPr>
            <a:r>
              <a:rPr lang="ar-DZ" sz="2800" dirty="0">
                <a:latin typeface="Simplified Arabic" pitchFamily="18" charset="-78"/>
                <a:ea typeface="Calibri"/>
                <a:cs typeface="Simplified Arabic" pitchFamily="18" charset="-78"/>
              </a:rPr>
              <a:t>-	عدم تحقق الفرضة الثالثة أي أنه </a:t>
            </a:r>
            <a:r>
              <a:rPr lang="ar-DZ" sz="2800" dirty="0" err="1">
                <a:latin typeface="Simplified Arabic" pitchFamily="18" charset="-78"/>
                <a:ea typeface="Calibri"/>
                <a:cs typeface="Simplified Arabic" pitchFamily="18" charset="-78"/>
              </a:rPr>
              <a:t>لايوجد</a:t>
            </a:r>
            <a:r>
              <a:rPr lang="ar-DZ" sz="2800" dirty="0">
                <a:latin typeface="Simplified Arabic" pitchFamily="18" charset="-78"/>
                <a:ea typeface="Calibri"/>
                <a:cs typeface="Simplified Arabic" pitchFamily="18" charset="-78"/>
              </a:rPr>
              <a:t> دور لجمعية أولياء التلاميذ في زيادة </a:t>
            </a:r>
            <a:r>
              <a:rPr lang="ar-DZ" sz="2800" dirty="0" err="1">
                <a:latin typeface="Simplified Arabic" pitchFamily="18" charset="-78"/>
                <a:ea typeface="Calibri"/>
                <a:cs typeface="Simplified Arabic" pitchFamily="18" charset="-78"/>
              </a:rPr>
              <a:t>دافعيةالإبداع</a:t>
            </a:r>
            <a:r>
              <a:rPr lang="ar-DZ" sz="2800" dirty="0">
                <a:latin typeface="Simplified Arabic" pitchFamily="18" charset="-78"/>
                <a:ea typeface="Calibri"/>
                <a:cs typeface="Simplified Arabic" pitchFamily="18" charset="-78"/>
              </a:rPr>
              <a:t> لممارسة التربية البدنية والرياضية لتلاميذ الطور الثانوي.</a:t>
            </a:r>
          </a:p>
          <a:p>
            <a:pPr algn="r" rtl="1">
              <a:lnSpc>
                <a:spcPct val="115000"/>
              </a:lnSpc>
              <a:spcAft>
                <a:spcPts val="1000"/>
              </a:spcAft>
            </a:pPr>
            <a:r>
              <a:rPr lang="ar-DZ" sz="2800" dirty="0">
                <a:latin typeface="Simplified Arabic" pitchFamily="18" charset="-78"/>
                <a:ea typeface="Calibri"/>
                <a:cs typeface="Simplified Arabic" pitchFamily="18" charset="-78"/>
              </a:rPr>
              <a:t>-	أي أن </a:t>
            </a:r>
            <a:r>
              <a:rPr lang="ar-DZ" sz="2800" dirty="0" err="1">
                <a:latin typeface="Simplified Arabic" pitchFamily="18" charset="-78"/>
                <a:ea typeface="Calibri"/>
                <a:cs typeface="Simplified Arabic" pitchFamily="18" charset="-78"/>
              </a:rPr>
              <a:t>مايمكن</a:t>
            </a:r>
            <a:r>
              <a:rPr lang="ar-DZ" sz="2800" dirty="0">
                <a:latin typeface="Simplified Arabic" pitchFamily="18" charset="-78"/>
                <a:ea typeface="Calibri"/>
                <a:cs typeface="Simplified Arabic" pitchFamily="18" charset="-78"/>
              </a:rPr>
              <a:t> </a:t>
            </a:r>
            <a:r>
              <a:rPr lang="ar-DZ" sz="2800" dirty="0" err="1">
                <a:latin typeface="Simplified Arabic" pitchFamily="18" charset="-78"/>
                <a:ea typeface="Calibri"/>
                <a:cs typeface="Simplified Arabic" pitchFamily="18" charset="-78"/>
              </a:rPr>
              <a:t>إستنتاجه</a:t>
            </a:r>
            <a:r>
              <a:rPr lang="ar-DZ" sz="2800" dirty="0">
                <a:latin typeface="Simplified Arabic" pitchFamily="18" charset="-78"/>
                <a:ea typeface="Calibri"/>
                <a:cs typeface="Simplified Arabic" pitchFamily="18" charset="-78"/>
              </a:rPr>
              <a:t> هو أنه </a:t>
            </a:r>
            <a:r>
              <a:rPr lang="ar-DZ" sz="2800" dirty="0" err="1">
                <a:latin typeface="Simplified Arabic" pitchFamily="18" charset="-78"/>
                <a:ea typeface="Calibri"/>
                <a:cs typeface="Simplified Arabic" pitchFamily="18" charset="-78"/>
              </a:rPr>
              <a:t>لايوجد</a:t>
            </a:r>
            <a:r>
              <a:rPr lang="ar-DZ" sz="2800" dirty="0">
                <a:latin typeface="Simplified Arabic" pitchFamily="18" charset="-78"/>
                <a:ea typeface="Calibri"/>
                <a:cs typeface="Simplified Arabic" pitchFamily="18" charset="-78"/>
              </a:rPr>
              <a:t> دور لجمعية أولياء التلاميذ في زيادة الدافعية لممارسة التربية البدنية والرياضية لتلاميذ المرحلة الثانوية. </a:t>
            </a:r>
          </a:p>
        </p:txBody>
      </p:sp>
    </p:spTree>
    <p:extLst>
      <p:ext uri="{BB962C8B-B14F-4D97-AF65-F5344CB8AC3E}">
        <p14:creationId xmlns:p14="http://schemas.microsoft.com/office/powerpoint/2010/main" val="424524840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sées 3"/>
          <p:cNvSpPr/>
          <p:nvPr/>
        </p:nvSpPr>
        <p:spPr>
          <a:xfrm>
            <a:off x="755577" y="116632"/>
            <a:ext cx="8064896" cy="1174214"/>
          </a:xfrm>
          <a:prstGeom prst="cloud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lnSpc>
                <a:spcPct val="115000"/>
              </a:lnSpc>
              <a:spcAft>
                <a:spcPts val="1000"/>
              </a:spcAft>
            </a:pPr>
            <a:r>
              <a:rPr lang="ar-SA" sz="3200" b="1" dirty="0">
                <a:solidFill>
                  <a:srgbClr val="FF0000"/>
                </a:solidFill>
                <a:latin typeface="Calibri"/>
                <a:ea typeface="Calibri"/>
                <a:cs typeface="Traditional Arabic"/>
              </a:rPr>
              <a:t>الفصل الخامس                                                                     </a:t>
            </a:r>
            <a:r>
              <a:rPr lang="ar-SA" sz="3200" b="1" dirty="0" smtClean="0">
                <a:solidFill>
                  <a:srgbClr val="FF0000"/>
                </a:solidFill>
                <a:latin typeface="Calibri"/>
                <a:ea typeface="Calibri"/>
                <a:cs typeface="Traditional Arabic"/>
              </a:rPr>
              <a:t>ا</a:t>
            </a:r>
            <a:r>
              <a:rPr lang="ar-DZ" sz="3200" b="1" dirty="0" smtClean="0">
                <a:solidFill>
                  <a:srgbClr val="FF0000"/>
                </a:solidFill>
                <a:latin typeface="Calibri"/>
                <a:ea typeface="Calibri"/>
                <a:cs typeface="Traditional Arabic"/>
              </a:rPr>
              <a:t>لا</a:t>
            </a:r>
            <a:r>
              <a:rPr lang="ar-SA" sz="3200" b="1" dirty="0" err="1" smtClean="0">
                <a:solidFill>
                  <a:srgbClr val="FF0000"/>
                </a:solidFill>
                <a:latin typeface="Calibri"/>
                <a:ea typeface="Calibri"/>
                <a:cs typeface="Traditional Arabic"/>
              </a:rPr>
              <a:t>ستنتاجات</a:t>
            </a:r>
            <a:r>
              <a:rPr lang="ar-SA" sz="3200" b="1" dirty="0" smtClean="0">
                <a:solidFill>
                  <a:srgbClr val="FF0000"/>
                </a:solidFill>
                <a:latin typeface="Calibri"/>
                <a:ea typeface="Calibri"/>
                <a:cs typeface="Traditional Arabic"/>
              </a:rPr>
              <a:t> والاقتراحات</a:t>
            </a:r>
            <a:endParaRPr lang="fr-FR" sz="2000" dirty="0">
              <a:solidFill>
                <a:srgbClr val="FF0000"/>
              </a:solidFill>
              <a:effectLst/>
              <a:latin typeface="Calibri"/>
              <a:ea typeface="Calibri"/>
              <a:cs typeface="Arial"/>
            </a:endParaRPr>
          </a:p>
        </p:txBody>
      </p:sp>
      <p:sp>
        <p:nvSpPr>
          <p:cNvPr id="5" name="Organigramme : Données stockées 3"/>
          <p:cNvSpPr/>
          <p:nvPr/>
        </p:nvSpPr>
        <p:spPr>
          <a:xfrm>
            <a:off x="4860032" y="1346468"/>
            <a:ext cx="4143404" cy="714380"/>
          </a:xfrm>
          <a:prstGeom prst="flowChartOnlineStorage">
            <a:avLst/>
          </a:prstGeom>
          <a:gradFill rotWithShape="1">
            <a:gsLst>
              <a:gs pos="0">
                <a:srgbClr val="009DD9">
                  <a:tint val="70000"/>
                  <a:satMod val="130000"/>
                </a:srgbClr>
              </a:gs>
              <a:gs pos="43000">
                <a:srgbClr val="009DD9">
                  <a:tint val="44000"/>
                  <a:satMod val="165000"/>
                </a:srgbClr>
              </a:gs>
              <a:gs pos="93000">
                <a:srgbClr val="009DD9">
                  <a:tint val="15000"/>
                  <a:satMod val="165000"/>
                </a:srgbClr>
              </a:gs>
              <a:gs pos="100000">
                <a:srgbClr val="009DD9">
                  <a:tint val="5000"/>
                  <a:satMod val="250000"/>
                </a:srgbClr>
              </a:gs>
            </a:gsLst>
            <a:path path="circle">
              <a:fillToRect l="50000" t="130000" r="50000" b="-30000"/>
            </a:path>
          </a:gradFill>
          <a:ln w="38100" cap="flat" cmpd="sng" algn="ctr">
            <a:solidFill>
              <a:srgbClr val="7030A0"/>
            </a:solidFill>
            <a:prstDash val="solid"/>
          </a:ln>
          <a:effectLst>
            <a:outerShdw blurRad="57150" dist="38100" dir="5400000" algn="ctr" rotWithShape="0">
              <a:srgbClr val="009DD9">
                <a:shade val="9000"/>
                <a:satMod val="105000"/>
                <a:alpha val="48000"/>
              </a:srgbClr>
            </a:outerShdw>
          </a:effectLst>
        </p:spPr>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DZ" sz="4400" b="1" i="0" u="none" strike="noStrike" kern="0" cap="none" spc="0" normalizeH="0" baseline="0" noProof="0" dirty="0" smtClean="0">
                <a:ln w="18000">
                  <a:solidFill>
                    <a:srgbClr val="009DD9">
                      <a:satMod val="140000"/>
                    </a:srgbClr>
                  </a:solidFill>
                  <a:prstDash val="solid"/>
                  <a:miter lim="800000"/>
                </a:ln>
                <a:solidFill>
                  <a:sysClr val="windowText" lastClr="000000"/>
                </a:solidFill>
                <a:effectLst>
                  <a:outerShdw blurRad="25500" dist="23000" dir="7020000" algn="tl">
                    <a:srgbClr val="000000">
                      <a:alpha val="50000"/>
                    </a:srgbClr>
                  </a:outerShdw>
                </a:effectLst>
                <a:uLnTx/>
                <a:uFillTx/>
                <a:latin typeface="Constantia"/>
                <a:ea typeface="+mn-ea"/>
                <a:cs typeface="Traditional Arabic" pitchFamily="2" charset="-78"/>
              </a:rPr>
              <a:t>الاقتراحات </a:t>
            </a:r>
            <a:endParaRPr kumimoji="0" lang="fr-FR" sz="4400" b="1" i="0" u="none" strike="noStrike" kern="0" cap="none" spc="0" normalizeH="0" baseline="0" noProof="0" dirty="0">
              <a:ln w="18000">
                <a:solidFill>
                  <a:srgbClr val="009DD9">
                    <a:satMod val="140000"/>
                  </a:srgbClr>
                </a:solidFill>
                <a:prstDash val="solid"/>
                <a:miter lim="800000"/>
              </a:ln>
              <a:solidFill>
                <a:sysClr val="windowText" lastClr="000000"/>
              </a:solidFill>
              <a:effectLst>
                <a:outerShdw blurRad="25500" dist="23000" dir="7020000" algn="tl">
                  <a:srgbClr val="000000">
                    <a:alpha val="50000"/>
                  </a:srgbClr>
                </a:outerShdw>
              </a:effectLst>
              <a:uLnTx/>
              <a:uFillTx/>
              <a:latin typeface="Constantia"/>
              <a:ea typeface="+mn-ea"/>
              <a:cs typeface="Traditional Arabic" pitchFamily="2" charset="-78"/>
            </a:endParaRPr>
          </a:p>
        </p:txBody>
      </p:sp>
      <p:sp>
        <p:nvSpPr>
          <p:cNvPr id="2" name="مستطيل مستدير الزوايا 1"/>
          <p:cNvSpPr/>
          <p:nvPr/>
        </p:nvSpPr>
        <p:spPr>
          <a:xfrm>
            <a:off x="0" y="2132856"/>
            <a:ext cx="9003436" cy="4608512"/>
          </a:xfrm>
          <a:prstGeom prst="roundRect">
            <a:avLst/>
          </a:prstGeom>
        </p:spPr>
        <p:style>
          <a:lnRef idx="1">
            <a:schemeClr val="accent3"/>
          </a:lnRef>
          <a:fillRef idx="2">
            <a:schemeClr val="accent3"/>
          </a:fillRef>
          <a:effectRef idx="1">
            <a:schemeClr val="accent3"/>
          </a:effectRef>
          <a:fontRef idx="minor">
            <a:schemeClr val="dk1"/>
          </a:fontRef>
        </p:style>
        <p:txBody>
          <a:bodyPr rtlCol="1" anchor="ctr"/>
          <a:lstStyle/>
          <a:p>
            <a:pPr marL="457200" algn="r" rtl="1">
              <a:lnSpc>
                <a:spcPct val="115000"/>
              </a:lnSpc>
              <a:spcAft>
                <a:spcPts val="1000"/>
              </a:spcAft>
            </a:pPr>
            <a:r>
              <a:rPr lang="ar-DZ" sz="2400" dirty="0">
                <a:latin typeface="Simplified Arabic" pitchFamily="18" charset="-78"/>
                <a:ea typeface="Calibri"/>
                <a:cs typeface="Simplified Arabic" pitchFamily="18" charset="-78"/>
              </a:rPr>
              <a:t>من خلال هذه الدراسة التي تمحورت حول دور جمعية أولياء التلاميذ في زيادة الدافعية لممارسة التربية البدنية والرياضية, ومع إدراك أن هذه الدراسة </a:t>
            </a:r>
            <a:r>
              <a:rPr lang="ar-DZ" sz="2400" dirty="0" err="1">
                <a:latin typeface="Simplified Arabic" pitchFamily="18" charset="-78"/>
                <a:ea typeface="Calibri"/>
                <a:cs typeface="Simplified Arabic" pitchFamily="18" charset="-78"/>
              </a:rPr>
              <a:t>لايمكن</a:t>
            </a:r>
            <a:r>
              <a:rPr lang="ar-DZ" sz="2400" dirty="0">
                <a:latin typeface="Simplified Arabic" pitchFamily="18" charset="-78"/>
                <a:ea typeface="Calibri"/>
                <a:cs typeface="Simplified Arabic" pitchFamily="18" charset="-78"/>
              </a:rPr>
              <a:t> </a:t>
            </a:r>
            <a:r>
              <a:rPr lang="ar-DZ" sz="2400" dirty="0" smtClean="0">
                <a:latin typeface="Simplified Arabic" pitchFamily="18" charset="-78"/>
                <a:ea typeface="Calibri"/>
                <a:cs typeface="Simplified Arabic" pitchFamily="18" charset="-78"/>
              </a:rPr>
              <a:t>اعتبارها </a:t>
            </a:r>
            <a:r>
              <a:rPr lang="ar-DZ" sz="2400" dirty="0">
                <a:latin typeface="Simplified Arabic" pitchFamily="18" charset="-78"/>
                <a:ea typeface="Calibri"/>
                <a:cs typeface="Simplified Arabic" pitchFamily="18" charset="-78"/>
              </a:rPr>
              <a:t>كاملة بل هي جزء من البحوث العلمية الجديدة  أراد الباحث أن يمد بعض </a:t>
            </a:r>
            <a:r>
              <a:rPr lang="ar-DZ" sz="2400" dirty="0" smtClean="0">
                <a:latin typeface="Simplified Arabic" pitchFamily="18" charset="-78"/>
                <a:ea typeface="Calibri"/>
                <a:cs typeface="Simplified Arabic" pitchFamily="18" charset="-78"/>
              </a:rPr>
              <a:t>الاقتراحات </a:t>
            </a:r>
            <a:r>
              <a:rPr lang="ar-DZ" sz="2400" dirty="0">
                <a:latin typeface="Simplified Arabic" pitchFamily="18" charset="-78"/>
                <a:ea typeface="Calibri"/>
                <a:cs typeface="Simplified Arabic" pitchFamily="18" charset="-78"/>
              </a:rPr>
              <a:t>التي يراها مناسبة في الرفع من مستوى دافعية التلاميذ لممارسة التربية البدنية والرياضية.</a:t>
            </a:r>
          </a:p>
          <a:p>
            <a:pPr marL="457200" algn="r" rtl="1">
              <a:lnSpc>
                <a:spcPct val="115000"/>
              </a:lnSpc>
              <a:spcAft>
                <a:spcPts val="1000"/>
              </a:spcAft>
            </a:pPr>
            <a:r>
              <a:rPr lang="ar-DZ" sz="2400" dirty="0">
                <a:latin typeface="Simplified Arabic" pitchFamily="18" charset="-78"/>
                <a:ea typeface="Calibri"/>
                <a:cs typeface="Simplified Arabic" pitchFamily="18" charset="-78"/>
              </a:rPr>
              <a:t>-	على أعضاء جمعية أولياء </a:t>
            </a:r>
            <a:r>
              <a:rPr lang="ar-DZ" sz="2400" dirty="0" smtClean="0">
                <a:latin typeface="Simplified Arabic" pitchFamily="18" charset="-78"/>
                <a:ea typeface="Calibri"/>
                <a:cs typeface="Simplified Arabic" pitchFamily="18" charset="-78"/>
              </a:rPr>
              <a:t>الاهتمام </a:t>
            </a:r>
            <a:r>
              <a:rPr lang="ar-DZ" sz="2400" dirty="0">
                <a:latin typeface="Simplified Arabic" pitchFamily="18" charset="-78"/>
                <a:ea typeface="Calibri"/>
                <a:cs typeface="Simplified Arabic" pitchFamily="18" charset="-78"/>
              </a:rPr>
              <a:t>بالتلميذ ومساعدته ماديا ومعنويا قدر المستطاع حتى تساعد على تكوينه تكوينا متوازنا.</a:t>
            </a:r>
          </a:p>
          <a:p>
            <a:pPr marL="457200" algn="r" rtl="1">
              <a:lnSpc>
                <a:spcPct val="115000"/>
              </a:lnSpc>
              <a:spcAft>
                <a:spcPts val="1000"/>
              </a:spcAft>
            </a:pPr>
            <a:r>
              <a:rPr lang="ar-DZ" sz="2400" dirty="0">
                <a:latin typeface="Simplified Arabic" pitchFamily="18" charset="-78"/>
                <a:ea typeface="Calibri"/>
                <a:cs typeface="Simplified Arabic" pitchFamily="18" charset="-78"/>
              </a:rPr>
              <a:t>-	على أعضاء جمعية أولياء التلاميذ أن يغيروا من نظرتهم تجاه التربية البدنية والرياضية التي من شأنها بناء الفرد </a:t>
            </a:r>
            <a:r>
              <a:rPr lang="ar-DZ" sz="2400" dirty="0" smtClean="0">
                <a:latin typeface="Simplified Arabic" pitchFamily="18" charset="-78"/>
                <a:ea typeface="Calibri"/>
                <a:cs typeface="Simplified Arabic" pitchFamily="18" charset="-78"/>
              </a:rPr>
              <a:t>الاجتماعي.</a:t>
            </a:r>
            <a:endParaRPr lang="ar-DZ" sz="2400" dirty="0">
              <a:latin typeface="Simplified Arabic" pitchFamily="18" charset="-78"/>
              <a:ea typeface="Calibri"/>
              <a:cs typeface="Simplified Arabic" pitchFamily="18" charset="-78"/>
            </a:endParaRPr>
          </a:p>
        </p:txBody>
      </p:sp>
    </p:spTree>
    <p:extLst>
      <p:ext uri="{BB962C8B-B14F-4D97-AF65-F5344CB8AC3E}">
        <p14:creationId xmlns:p14="http://schemas.microsoft.com/office/powerpoint/2010/main" val="5791876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Espace réservé du numéro de diapositive 5"/>
          <p:cNvSpPr>
            <a:spLocks noGrp="1"/>
          </p:cNvSpPr>
          <p:nvPr>
            <p:ph type="sldNum" sz="quarter" idx="12"/>
          </p:nvPr>
        </p:nvSpPr>
        <p:spPr/>
        <p:txBody>
          <a:bodyPr/>
          <a:lstStyle/>
          <a:p>
            <a:pPr>
              <a:defRPr/>
            </a:pPr>
            <a:fld id="{AB73C978-431E-447E-A048-A0F88649CA81}" type="slidenum">
              <a:rPr lang="ar-SA">
                <a:solidFill>
                  <a:srgbClr val="000000"/>
                </a:solidFill>
              </a:rPr>
              <a:pPr>
                <a:defRPr/>
              </a:pPr>
              <a:t>25</a:t>
            </a:fld>
            <a:endParaRPr lang="fr-FR">
              <a:solidFill>
                <a:srgbClr val="000000"/>
              </a:solidFill>
            </a:endParaRPr>
          </a:p>
        </p:txBody>
      </p:sp>
      <p:pic>
        <p:nvPicPr>
          <p:cNvPr id="21507" name="Picture 2" descr="SAHED boot (34)"/>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824164" y="1676401"/>
            <a:ext cx="3495675"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a_rosen9"/>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28600" y="5281614"/>
            <a:ext cx="8569325"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892373"/>
      </p:ext>
    </p:extLst>
  </p:cSld>
  <p:clrMapOvr>
    <a:masterClrMapping/>
  </p:clrMapOvr>
  <mc:AlternateContent xmlns:mc="http://schemas.openxmlformats.org/markup-compatibility/2006" xmlns:p14="http://schemas.microsoft.com/office/powerpoint/2010/main">
    <mc:Choice Requires="p14">
      <p:transition spd="slow" p14:dur="5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21507"/>
                                        </p:tgtEl>
                                      </p:cBhvr>
                                    </p:animEffect>
                                    <p:anim calcmode="lin" valueType="num">
                                      <p:cBhvr>
                                        <p:cTn id="7" dur="2000"/>
                                        <p:tgtEl>
                                          <p:spTgt spid="2150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1507"/>
                                        </p:tgtEl>
                                        <p:attrNameLst>
                                          <p:attrName>ppt_h</p:attrName>
                                        </p:attrNameLst>
                                      </p:cBhvr>
                                      <p:tavLst>
                                        <p:tav tm="0">
                                          <p:val>
                                            <p:strVal val="ppt_h"/>
                                          </p:val>
                                        </p:tav>
                                        <p:tav tm="100000">
                                          <p:val>
                                            <p:strVal val="ppt_h"/>
                                          </p:val>
                                        </p:tav>
                                      </p:tavLst>
                                    </p:anim>
                                    <p:set>
                                      <p:cBhvr>
                                        <p:cTn id="9" dur="1" fill="hold">
                                          <p:stCondLst>
                                            <p:cond delay="1999"/>
                                          </p:stCondLst>
                                        </p:cTn>
                                        <p:tgtEl>
                                          <p:spTgt spid="21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42845" y="1772816"/>
            <a:ext cx="8715436" cy="4896544"/>
          </a:xfrm>
          <a:ln w="28575"/>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Autofit/>
          </a:bodyPr>
          <a:lstStyle/>
          <a:p>
            <a:pPr marL="0" indent="0" algn="ctr" rtl="1">
              <a:buNone/>
            </a:pPr>
            <a:r>
              <a:rPr lang="ar-DZ" sz="2800" dirty="0" smtClean="0">
                <a:solidFill>
                  <a:srgbClr val="C00000"/>
                </a:solidFill>
              </a:rPr>
              <a:t>خطة </a:t>
            </a:r>
            <a:r>
              <a:rPr lang="ar-DZ" sz="2800" dirty="0">
                <a:solidFill>
                  <a:srgbClr val="C00000"/>
                </a:solidFill>
              </a:rPr>
              <a:t>البحث:</a:t>
            </a:r>
          </a:p>
          <a:p>
            <a:pPr marL="0" indent="0" algn="r" rtl="1">
              <a:buNone/>
            </a:pPr>
            <a:r>
              <a:rPr lang="ar-DZ" sz="2800" dirty="0"/>
              <a:t>الفصل الأول: الخلفية النظرية والدراسات السابقة.</a:t>
            </a:r>
          </a:p>
          <a:p>
            <a:pPr marL="0" indent="0" algn="r" rtl="1">
              <a:buNone/>
            </a:pPr>
            <a:r>
              <a:rPr lang="ar-DZ" sz="2800" dirty="0"/>
              <a:t>الفصل الثاني: الإطار العام للدراسة.</a:t>
            </a:r>
          </a:p>
          <a:p>
            <a:pPr marL="0" indent="0" algn="r" rtl="1">
              <a:buNone/>
            </a:pPr>
            <a:r>
              <a:rPr lang="ar-DZ" sz="2800" dirty="0"/>
              <a:t>الفصل الثالث: الإجراءات الميدانية للدراسة.</a:t>
            </a:r>
          </a:p>
          <a:p>
            <a:pPr marL="0" indent="0" algn="r" rtl="1">
              <a:buNone/>
            </a:pPr>
            <a:r>
              <a:rPr lang="ar-DZ" sz="2800" dirty="0"/>
              <a:t>الفصل الرابع: عرض النتائج وتفسيرها ومناقشتها.</a:t>
            </a:r>
          </a:p>
          <a:p>
            <a:pPr marL="0" indent="0" algn="r" rtl="1">
              <a:buNone/>
            </a:pPr>
            <a:r>
              <a:rPr lang="ar-DZ" sz="2800" dirty="0"/>
              <a:t>الفصل الخامس: </a:t>
            </a:r>
            <a:r>
              <a:rPr lang="ar-DZ" sz="2800" dirty="0" smtClean="0"/>
              <a:t>استنتاجات واقتراحات.</a:t>
            </a:r>
            <a:endParaRPr lang="ar-DZ" sz="2800" dirty="0"/>
          </a:p>
        </p:txBody>
      </p:sp>
      <p:sp>
        <p:nvSpPr>
          <p:cNvPr id="5" name="Ellipse 4"/>
          <p:cNvSpPr/>
          <p:nvPr/>
        </p:nvSpPr>
        <p:spPr>
          <a:xfrm>
            <a:off x="784879" y="285729"/>
            <a:ext cx="8072495" cy="1214446"/>
          </a:xfrm>
          <a:prstGeom prst="ellipse">
            <a:avLst/>
          </a:prstGeom>
          <a:ln w="19050"/>
          <a:effectLst>
            <a:glow rad="228600">
              <a:schemeClr val="accent3">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rtlCol="0" anchor="ctr"/>
          <a:lstStyle/>
          <a:p>
            <a:pPr lvl="0" algn="ctr" rtl="1">
              <a:spcBef>
                <a:spcPct val="20000"/>
              </a:spcBef>
              <a:buClr>
                <a:srgbClr val="0BD0D9"/>
              </a:buClr>
              <a:buSzPct val="95000"/>
            </a:pPr>
            <a:r>
              <a:rPr lang="ar-DZ" sz="2000" b="1" dirty="0">
                <a:solidFill>
                  <a:srgbClr val="C00000"/>
                </a:solidFill>
              </a:rPr>
              <a:t>عنوان الدراسة: دور جمعية أولياء التلاميذ في زيادة الدافعية لممارسة التربية البدنية والرياضية </a:t>
            </a:r>
          </a:p>
          <a:p>
            <a:pPr lvl="0" algn="ctr" rtl="1">
              <a:spcBef>
                <a:spcPct val="20000"/>
              </a:spcBef>
              <a:buClr>
                <a:srgbClr val="0BD0D9"/>
              </a:buClr>
              <a:buSzPct val="95000"/>
            </a:pPr>
            <a:r>
              <a:rPr lang="ar-DZ" sz="2000" b="1" dirty="0">
                <a:solidFill>
                  <a:srgbClr val="C00000"/>
                </a:solidFill>
              </a:rPr>
              <a:t>دراسة ميدانية لثانويات الجهة الجنوبية لولاية المسيلة</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42845" y="1772816"/>
            <a:ext cx="8715436" cy="4896544"/>
          </a:xfrm>
          <a:ln w="28575"/>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Autofit/>
          </a:bodyPr>
          <a:lstStyle/>
          <a:p>
            <a:pPr marL="0" indent="0" algn="just" rtl="1">
              <a:buNone/>
            </a:pPr>
            <a:r>
              <a:rPr lang="ar-DZ" sz="2400" dirty="0" smtClean="0"/>
              <a:t>النشاط </a:t>
            </a:r>
            <a:r>
              <a:rPr lang="ar-DZ" sz="2400" dirty="0"/>
              <a:t>البدني الرياضي </a:t>
            </a:r>
            <a:r>
              <a:rPr lang="ar-DZ" sz="2400" dirty="0" smtClean="0"/>
              <a:t>ما هو </a:t>
            </a:r>
            <a:r>
              <a:rPr lang="ar-DZ" sz="2400" dirty="0"/>
              <a:t>إلا نظام فيه نشاطات فردية وجماعية, تؤدى بنظام والغرض منها تقوية المجموعة بتقوية الفرد.</a:t>
            </a:r>
          </a:p>
          <a:p>
            <a:pPr marL="0" indent="0" algn="just" rtl="1">
              <a:buNone/>
            </a:pPr>
            <a:r>
              <a:rPr lang="ar-DZ" sz="2400" dirty="0"/>
              <a:t>تنحصر الأهداف التربوية من الممارسات الرياضية بأشكالها المتنوعة ودرجاتها المتباينة في تعديل سلوك أفراد المجتمع </a:t>
            </a:r>
            <a:r>
              <a:rPr lang="ar-DZ" sz="2400" dirty="0" smtClean="0"/>
              <a:t>والارتقاء </a:t>
            </a:r>
            <a:r>
              <a:rPr lang="ar-DZ" sz="2400" dirty="0"/>
              <a:t>به وتميزه عن سلوك أفراد المجتمعات الأخرى, وهذا التعديل في السلوك هو ناتج للتعديل الذي يطرأ على الشخصية نتيجة لممارستها الرياضية من جهة, </a:t>
            </a:r>
            <a:r>
              <a:rPr lang="ar-DZ" sz="2400" dirty="0" smtClean="0"/>
              <a:t>واستعداداتها </a:t>
            </a:r>
            <a:r>
              <a:rPr lang="ar-DZ" sz="2400" dirty="0"/>
              <a:t>الموروثة من جهة أخرى.</a:t>
            </a:r>
          </a:p>
          <a:p>
            <a:pPr marL="0" indent="0" algn="just" rtl="1">
              <a:buNone/>
            </a:pPr>
            <a:r>
              <a:rPr lang="ar-DZ" sz="2400" dirty="0"/>
              <a:t>إن الكثير من الأساتذة يحرصون على تصحيح الأخطاء الفنية بأن يطلبوا من التلاميذ المزيد من التمرين, بينما في الغالب تكون المشكلة الحقيقية ليس نتيجة النقص في المهارات البدنية وإنما نتيجة نقص في الصفات النفسية.</a:t>
            </a:r>
          </a:p>
          <a:p>
            <a:pPr marL="0" indent="0" algn="just" rtl="1">
              <a:buNone/>
            </a:pPr>
            <a:r>
              <a:rPr lang="ar-DZ" sz="2400" dirty="0"/>
              <a:t>كما يرى علماء النفس أن الدافعية ليست من الشروط الضرورية لبدء التعلم والعمل فحسب بل إنها ضرورية </a:t>
            </a:r>
            <a:r>
              <a:rPr lang="ar-DZ" sz="2400" dirty="0" smtClean="0"/>
              <a:t>للاحتفاظ باهتمام </a:t>
            </a:r>
            <a:r>
              <a:rPr lang="ar-DZ" sz="2400" dirty="0"/>
              <a:t>الفرد وزيادة جهده.</a:t>
            </a:r>
          </a:p>
          <a:p>
            <a:pPr marL="0" indent="0" algn="just" rtl="1">
              <a:buNone/>
            </a:pPr>
            <a:endParaRPr lang="en-US" sz="1400" dirty="0"/>
          </a:p>
          <a:p>
            <a:pPr algn="just" rtl="1">
              <a:buNone/>
            </a:pPr>
            <a:endParaRPr lang="fr-FR" sz="1400" b="1" dirty="0" smtClean="0">
              <a:cs typeface="Traditional Arabic" pitchFamily="2" charset="-78"/>
            </a:endParaRPr>
          </a:p>
        </p:txBody>
      </p:sp>
      <p:sp>
        <p:nvSpPr>
          <p:cNvPr id="5" name="Ellipse 4"/>
          <p:cNvSpPr/>
          <p:nvPr/>
        </p:nvSpPr>
        <p:spPr>
          <a:xfrm>
            <a:off x="785786" y="285729"/>
            <a:ext cx="8072495" cy="1214446"/>
          </a:xfrm>
          <a:prstGeom prst="ellipse">
            <a:avLst/>
          </a:prstGeom>
          <a:ln w="19050"/>
          <a:effectLst>
            <a:glow rad="228600">
              <a:schemeClr val="accent3">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rtlCol="0" anchor="ctr"/>
          <a:lstStyle/>
          <a:p>
            <a:pPr lvl="0" algn="justLow" defTabSz="457200" rtl="1" eaLnBrk="0" fontAlgn="base" hangingPunct="0">
              <a:spcBef>
                <a:spcPct val="0"/>
              </a:spcBef>
              <a:spcAft>
                <a:spcPct val="0"/>
              </a:spcAft>
            </a:pPr>
            <a:r>
              <a:rPr lang="ar-DZ" sz="6000" b="1" dirty="0" smtClean="0">
                <a:solidFill>
                  <a:srgbClr val="FF9900"/>
                </a:solidFill>
                <a:latin typeface="Arial" pitchFamily="34" charset="0"/>
                <a:ea typeface="MS PGothic" pitchFamily="34" charset="-128"/>
                <a:cs typeface="Traditional Arabic" pitchFamily="18" charset="-78"/>
              </a:rPr>
              <a:t>مقدمـــــــــــــــــــــة</a:t>
            </a:r>
            <a:r>
              <a:rPr lang="ar-DZ" b="1" dirty="0" smtClean="0">
                <a:solidFill>
                  <a:srgbClr val="FF9900"/>
                </a:solidFill>
                <a:latin typeface="Arial" pitchFamily="34" charset="0"/>
                <a:ea typeface="MS PGothic" pitchFamily="34" charset="-128"/>
                <a:cs typeface="Arial" pitchFamily="34" charset="0"/>
              </a:rPr>
              <a:t> </a:t>
            </a:r>
            <a:r>
              <a:rPr lang="ar-DZ" sz="6000" b="1" dirty="0">
                <a:solidFill>
                  <a:srgbClr val="FF9900"/>
                </a:solidFill>
                <a:latin typeface="Arial" pitchFamily="34" charset="0"/>
                <a:ea typeface="MS PGothic" pitchFamily="34" charset="-128"/>
                <a:cs typeface="Traditional Arabic" pitchFamily="18" charset="-78"/>
              </a:rPr>
              <a:t>:</a:t>
            </a:r>
          </a:p>
        </p:txBody>
      </p:sp>
    </p:spTree>
    <p:extLst>
      <p:ext uri="{BB962C8B-B14F-4D97-AF65-F5344CB8AC3E}">
        <p14:creationId xmlns:p14="http://schemas.microsoft.com/office/powerpoint/2010/main" val="14979687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42845" y="332656"/>
            <a:ext cx="8715436" cy="6336704"/>
          </a:xfrm>
          <a:ln w="28575"/>
          <a:effectLst>
            <a:glow rad="228600">
              <a:schemeClr val="accent1">
                <a:satMod val="175000"/>
                <a:alpha val="40000"/>
              </a:schemeClr>
            </a:glow>
            <a:outerShdw blurRad="57150" dist="38100" dir="5400000" algn="ctr" rotWithShape="0">
              <a:schemeClr val="accent1">
                <a:shade val="9000"/>
                <a:satMod val="105000"/>
                <a:alpha val="48000"/>
              </a:schemeClr>
            </a:outerShdw>
          </a:effectLst>
        </p:spPr>
        <p:style>
          <a:lnRef idx="1">
            <a:schemeClr val="accent1"/>
          </a:lnRef>
          <a:fillRef idx="2">
            <a:schemeClr val="accent1"/>
          </a:fillRef>
          <a:effectRef idx="1">
            <a:schemeClr val="accent1"/>
          </a:effectRef>
          <a:fontRef idx="minor">
            <a:schemeClr val="dk1"/>
          </a:fontRef>
        </p:style>
        <p:txBody>
          <a:bodyPr>
            <a:noAutofit/>
          </a:bodyPr>
          <a:lstStyle/>
          <a:p>
            <a:pPr algn="just" rtl="1">
              <a:buNone/>
            </a:pPr>
            <a:r>
              <a:rPr lang="ar-DZ" sz="3200" b="1" dirty="0">
                <a:cs typeface="Traditional Arabic" pitchFamily="2" charset="-78"/>
              </a:rPr>
              <a:t> </a:t>
            </a:r>
            <a:r>
              <a:rPr lang="ar-DZ" sz="2800" dirty="0" smtClean="0"/>
              <a:t>   </a:t>
            </a:r>
            <a:r>
              <a:rPr lang="ar-DZ" sz="2800" b="1" dirty="0" smtClean="0">
                <a:cs typeface="Traditional Arabic" pitchFamily="2" charset="-78"/>
              </a:rPr>
              <a:t>ولعل </a:t>
            </a:r>
            <a:r>
              <a:rPr lang="ar-DZ" sz="2800" b="1" dirty="0">
                <a:cs typeface="Traditional Arabic" pitchFamily="2" charset="-78"/>
              </a:rPr>
              <a:t>من أهم عوامل ضعف التوجه الدافعي في مجتمعنا حاليا, هو أن كثير من أشكال النجاح تبدو من نمط النجاح الذي تسهم فيه جهود الآخرين وشخصياتهم, وليس النجاح الذاتي, مما يعني عدم </a:t>
            </a:r>
            <a:r>
              <a:rPr lang="ar-DZ" sz="2800" b="1" dirty="0" smtClean="0">
                <a:cs typeface="Traditional Arabic" pitchFamily="2" charset="-78"/>
              </a:rPr>
              <a:t>الاستقلالية </a:t>
            </a:r>
            <a:r>
              <a:rPr lang="ar-DZ" sz="2800" b="1" dirty="0">
                <a:cs typeface="Traditional Arabic" pitchFamily="2" charset="-78"/>
              </a:rPr>
              <a:t>وعدم الشعور بالكفاءة الذاتية أو التعويل على الجهد الذاتي والدافعية الداخلية, وهذا ما يجعل المرء بحاجة دائمة إلى للدعم من الآخرين وخاصة الأسرة التي تعد المؤسسة الأولى في إطار واجباتها التربوية </a:t>
            </a:r>
            <a:r>
              <a:rPr lang="ar-DZ" sz="2800" b="1" dirty="0" smtClean="0">
                <a:cs typeface="Traditional Arabic" pitchFamily="2" charset="-78"/>
              </a:rPr>
              <a:t>وكامتداد </a:t>
            </a:r>
            <a:r>
              <a:rPr lang="ar-DZ" sz="2800" b="1" dirty="0">
                <a:cs typeface="Traditional Arabic" pitchFamily="2" charset="-78"/>
              </a:rPr>
              <a:t>للأسرة أنشأ المجتمع مؤسسة </a:t>
            </a:r>
            <a:r>
              <a:rPr lang="ar-DZ" sz="2800" b="1" dirty="0" smtClean="0">
                <a:cs typeface="Traditional Arabic" pitchFamily="2" charset="-78"/>
              </a:rPr>
              <a:t>اجتماعية </a:t>
            </a:r>
            <a:r>
              <a:rPr lang="ar-DZ" sz="2800" b="1" dirty="0">
                <a:cs typeface="Traditional Arabic" pitchFamily="2" charset="-78"/>
              </a:rPr>
              <a:t>ثانية ألا وهي المدرسة كمؤسسة </a:t>
            </a:r>
            <a:r>
              <a:rPr lang="ar-DZ" sz="2800" b="1" dirty="0" smtClean="0">
                <a:cs typeface="Traditional Arabic" pitchFamily="2" charset="-78"/>
              </a:rPr>
              <a:t>اجتماعية </a:t>
            </a:r>
            <a:r>
              <a:rPr lang="ar-DZ" sz="2800" b="1" dirty="0">
                <a:cs typeface="Traditional Arabic" pitchFamily="2" charset="-78"/>
              </a:rPr>
              <a:t>أخرى تهدف إلى تنمية المتعلم من جميع جوانبه ونظرا للتغيرات الحاصلة في مجتمعنا والثورة التكنلوجية أدت الحاجة لضرورة تعاون وتفاعل الأسرة مع المدرسة وذلك من أجل نجاح المتعلم والنهوض بالعملية التربوية التعليمية بشراكة مع جمعية أولياء التلاميذ التي تعمل على تفعيل علاقة الأسرة بالمدرسة من خلال الدور الفعلي الذي تقوم به داخل وخارج المدرسة.</a:t>
            </a:r>
          </a:p>
          <a:p>
            <a:pPr algn="just" rtl="1">
              <a:buNone/>
            </a:pPr>
            <a:r>
              <a:rPr lang="ar-DZ" sz="2800" b="1" dirty="0">
                <a:cs typeface="Traditional Arabic" pitchFamily="2" charset="-78"/>
              </a:rPr>
              <a:t>وجاءت هذه الدراسة بغية الكشف عن الدور الذي تقوم به جمعية أولياء التلميذ من أجل زيادة الدافعية لممارسة التربية البدنية والرياضية لتلاميذ المرحلة الثانوية.</a:t>
            </a:r>
          </a:p>
          <a:p>
            <a:pPr algn="just" rtl="1">
              <a:buNone/>
            </a:pPr>
            <a:endParaRPr lang="fr-FR" sz="1400" b="1" dirty="0" smtClean="0">
              <a:cs typeface="Traditional Arabic" pitchFamily="2" charset="-78"/>
            </a:endParaRPr>
          </a:p>
        </p:txBody>
      </p:sp>
    </p:spTree>
    <p:extLst>
      <p:ext uri="{BB962C8B-B14F-4D97-AF65-F5344CB8AC3E}">
        <p14:creationId xmlns:p14="http://schemas.microsoft.com/office/powerpoint/2010/main" val="1755856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142984"/>
            <a:ext cx="8678198" cy="5526375"/>
          </a:xfrm>
        </p:spPr>
        <p:style>
          <a:lnRef idx="1">
            <a:schemeClr val="accent2"/>
          </a:lnRef>
          <a:fillRef idx="2">
            <a:schemeClr val="accent2"/>
          </a:fillRef>
          <a:effectRef idx="1">
            <a:schemeClr val="accent2"/>
          </a:effectRef>
          <a:fontRef idx="minor">
            <a:schemeClr val="dk1"/>
          </a:fontRef>
        </p:style>
        <p:txBody>
          <a:bodyPr>
            <a:normAutofit/>
          </a:bodyPr>
          <a:lstStyle/>
          <a:p>
            <a:pPr marL="342900" lvl="0" indent="-342900" algn="r" rtl="1">
              <a:lnSpc>
                <a:spcPct val="115000"/>
              </a:lnSpc>
              <a:spcAft>
                <a:spcPts val="1000"/>
              </a:spcAft>
              <a:buFont typeface="+mj-lt"/>
              <a:buAutoNum type="romanUcPeriod"/>
            </a:pPr>
            <a:r>
              <a:rPr lang="ar-DZ" sz="2800" b="1" dirty="0">
                <a:solidFill>
                  <a:srgbClr val="FF0000"/>
                </a:solidFill>
                <a:latin typeface="Calibri"/>
                <a:ea typeface="Times New Roman"/>
                <a:cs typeface="Traditional Arabic"/>
              </a:rPr>
              <a:t>الخلفية النظرية:</a:t>
            </a:r>
            <a:endParaRPr lang="en-US" sz="1600" dirty="0">
              <a:solidFill>
                <a:srgbClr val="FF0000"/>
              </a:solidFill>
              <a:latin typeface="Calibri"/>
              <a:ea typeface="Times New Roman"/>
              <a:cs typeface="Arial"/>
            </a:endParaRPr>
          </a:p>
          <a:p>
            <a:pPr marL="228600" algn="r" rtl="1">
              <a:lnSpc>
                <a:spcPct val="115000"/>
              </a:lnSpc>
              <a:spcAft>
                <a:spcPts val="1000"/>
              </a:spcAft>
            </a:pPr>
            <a:r>
              <a:rPr lang="ar-DZ" sz="2800" b="1" dirty="0">
                <a:latin typeface="Calibri"/>
                <a:ea typeface="Times New Roman"/>
                <a:cs typeface="Traditional Arabic"/>
              </a:rPr>
              <a:t>أولا: النشاط البدني الرياضي التربوي.</a:t>
            </a:r>
            <a:endParaRPr lang="en-US" sz="1600" dirty="0">
              <a:latin typeface="Calibri"/>
              <a:ea typeface="Times New Roman"/>
              <a:cs typeface="Arial"/>
            </a:endParaRPr>
          </a:p>
          <a:p>
            <a:pPr marL="228600" algn="r" rtl="1">
              <a:lnSpc>
                <a:spcPct val="115000"/>
              </a:lnSpc>
              <a:spcAft>
                <a:spcPts val="1000"/>
              </a:spcAft>
            </a:pPr>
            <a:r>
              <a:rPr lang="ar-DZ" sz="2800" b="1" dirty="0">
                <a:latin typeface="Calibri"/>
                <a:ea typeface="Times New Roman"/>
                <a:cs typeface="Traditional Arabic"/>
              </a:rPr>
              <a:t>ثانيا: جمعية أولياء التلاميذ.</a:t>
            </a:r>
            <a:endParaRPr lang="en-US" sz="1600" dirty="0">
              <a:latin typeface="Calibri"/>
              <a:ea typeface="Times New Roman"/>
              <a:cs typeface="Arial"/>
            </a:endParaRPr>
          </a:p>
          <a:p>
            <a:pPr marL="228600" algn="r" rtl="1">
              <a:lnSpc>
                <a:spcPct val="115000"/>
              </a:lnSpc>
              <a:spcAft>
                <a:spcPts val="1000"/>
              </a:spcAft>
            </a:pPr>
            <a:r>
              <a:rPr lang="ar-DZ" sz="2800" b="1" dirty="0">
                <a:latin typeface="Calibri"/>
                <a:ea typeface="Times New Roman"/>
                <a:cs typeface="Traditional Arabic"/>
              </a:rPr>
              <a:t>ثالثا: الدافعية</a:t>
            </a:r>
            <a:endParaRPr lang="en-US" sz="1600" dirty="0">
              <a:latin typeface="Calibri"/>
              <a:ea typeface="Times New Roman"/>
              <a:cs typeface="Arial"/>
            </a:endParaRPr>
          </a:p>
          <a:p>
            <a:pPr marL="228600" algn="r" rtl="1">
              <a:lnSpc>
                <a:spcPct val="115000"/>
              </a:lnSpc>
              <a:spcAft>
                <a:spcPts val="1000"/>
              </a:spcAft>
            </a:pPr>
            <a:r>
              <a:rPr lang="ar-DZ" sz="2800" b="1" dirty="0">
                <a:latin typeface="Calibri"/>
                <a:ea typeface="Times New Roman"/>
                <a:cs typeface="Traditional Arabic"/>
              </a:rPr>
              <a:t>رابعا: المراهقة.</a:t>
            </a:r>
            <a:endParaRPr lang="en-US" sz="1600" dirty="0">
              <a:effectLst/>
              <a:latin typeface="Calibri"/>
              <a:ea typeface="Times New Roman"/>
              <a:cs typeface="Arial"/>
            </a:endParaRPr>
          </a:p>
        </p:txBody>
      </p:sp>
      <p:sp>
        <p:nvSpPr>
          <p:cNvPr id="6" name="Organigramme : Données stockées 5"/>
          <p:cNvSpPr/>
          <p:nvPr/>
        </p:nvSpPr>
        <p:spPr>
          <a:xfrm>
            <a:off x="611560" y="410364"/>
            <a:ext cx="8316416" cy="714380"/>
          </a:xfrm>
          <a:prstGeom prst="flowChartOnlineStorage">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ar-DZ" sz="4800" b="1" dirty="0" smtClean="0">
                <a:ln w="10541" cmpd="sng">
                  <a:solidFill>
                    <a:srgbClr val="7D7D7D">
                      <a:tint val="100000"/>
                      <a:shade val="100000"/>
                      <a:satMod val="110000"/>
                    </a:srgbClr>
                  </a:solidFill>
                  <a:prstDash val="solid"/>
                </a:ln>
                <a:solidFill>
                  <a:srgbClr val="FF0000"/>
                </a:solidFill>
                <a:cs typeface="Traditional Arabic" pitchFamily="2" charset="-78"/>
              </a:rPr>
              <a:t>الفصل </a:t>
            </a:r>
            <a:r>
              <a:rPr lang="ar-DZ" sz="4800" b="1" dirty="0">
                <a:ln w="10541" cmpd="sng">
                  <a:solidFill>
                    <a:srgbClr val="7D7D7D">
                      <a:tint val="100000"/>
                      <a:shade val="100000"/>
                      <a:satMod val="110000"/>
                    </a:srgbClr>
                  </a:solidFill>
                  <a:prstDash val="solid"/>
                </a:ln>
                <a:solidFill>
                  <a:srgbClr val="FF0000"/>
                </a:solidFill>
                <a:cs typeface="Traditional Arabic" pitchFamily="2" charset="-78"/>
              </a:rPr>
              <a:t>الأول : الخلفية </a:t>
            </a:r>
            <a:r>
              <a:rPr lang="ar-DZ" sz="4800" b="1" dirty="0" smtClean="0">
                <a:ln w="10541" cmpd="sng">
                  <a:solidFill>
                    <a:srgbClr val="7D7D7D">
                      <a:tint val="100000"/>
                      <a:shade val="100000"/>
                      <a:satMod val="110000"/>
                    </a:srgbClr>
                  </a:solidFill>
                  <a:prstDash val="solid"/>
                </a:ln>
                <a:solidFill>
                  <a:srgbClr val="FF0000"/>
                </a:solidFill>
                <a:cs typeface="Traditional Arabic" pitchFamily="2" charset="-78"/>
              </a:rPr>
              <a:t>النظرية</a:t>
            </a:r>
            <a:endParaRPr lang="fr-FR" sz="4800" b="1" dirty="0">
              <a:ln w="10541" cmpd="sng">
                <a:solidFill>
                  <a:srgbClr val="7D7D7D">
                    <a:tint val="100000"/>
                    <a:shade val="100000"/>
                    <a:satMod val="110000"/>
                  </a:srgbClr>
                </a:solidFill>
                <a:prstDash val="solid"/>
              </a:ln>
              <a:solidFill>
                <a:srgbClr val="FF0000"/>
              </a:solidFill>
              <a:cs typeface="Traditional Arabic"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شكل بيضاوي 4"/>
          <p:cNvSpPr/>
          <p:nvPr/>
        </p:nvSpPr>
        <p:spPr>
          <a:xfrm>
            <a:off x="571473" y="214290"/>
            <a:ext cx="8429684" cy="785818"/>
          </a:xfrm>
          <a:prstGeom prst="ellipse">
            <a:avLst/>
          </a:prstGeom>
        </p:spPr>
        <p:style>
          <a:lnRef idx="2">
            <a:schemeClr val="dk1"/>
          </a:lnRef>
          <a:fillRef idx="1">
            <a:schemeClr val="lt1"/>
          </a:fillRef>
          <a:effectRef idx="0">
            <a:schemeClr val="dk1"/>
          </a:effectRef>
          <a:fontRef idx="minor">
            <a:schemeClr val="dk1"/>
          </a:fontRef>
        </p:style>
        <p:txBody>
          <a:bodyPr rtlCol="1" anchor="ctr"/>
          <a:lstStyle/>
          <a:p>
            <a:pPr algn="r" rtl="1"/>
            <a:r>
              <a:rPr lang="ar-DZ" sz="4400" b="1" dirty="0" smtClean="0">
                <a:ln w="17780" cmpd="sng">
                  <a:solidFill>
                    <a:srgbClr val="FFFFFF"/>
                  </a:solidFill>
                  <a:prstDash val="solid"/>
                  <a:miter lim="800000"/>
                </a:ln>
                <a:solidFill>
                  <a:srgbClr val="FF0000"/>
                </a:solidFill>
                <a:effectLst>
                  <a:outerShdw blurRad="50800" algn="tl" rotWithShape="0">
                    <a:srgbClr val="000000"/>
                  </a:outerShdw>
                </a:effectLst>
                <a:cs typeface="Traditional Arabic" pitchFamily="2" charset="-78"/>
              </a:rPr>
              <a:t>الفصل الثاني - </a:t>
            </a:r>
            <a:r>
              <a:rPr lang="ar-DZ" sz="4400" b="1" dirty="0">
                <a:ln w="17780" cmpd="sng">
                  <a:solidFill>
                    <a:srgbClr val="FFFFFF"/>
                  </a:solidFill>
                  <a:prstDash val="solid"/>
                  <a:miter lim="800000"/>
                </a:ln>
                <a:solidFill>
                  <a:srgbClr val="FF0000"/>
                </a:solidFill>
                <a:effectLst>
                  <a:outerShdw blurRad="50800" algn="tl" rotWithShape="0">
                    <a:srgbClr val="000000"/>
                  </a:outerShdw>
                </a:effectLst>
                <a:cs typeface="Traditional Arabic" pitchFamily="2" charset="-78"/>
              </a:rPr>
              <a:t>الدراسات السابقة :</a:t>
            </a:r>
          </a:p>
        </p:txBody>
      </p:sp>
      <p:sp>
        <p:nvSpPr>
          <p:cNvPr id="4" name="Espace réservé du contenu 2"/>
          <p:cNvSpPr>
            <a:spLocks noGrp="1"/>
          </p:cNvSpPr>
          <p:nvPr>
            <p:ph idx="1"/>
          </p:nvPr>
        </p:nvSpPr>
        <p:spPr>
          <a:xfrm>
            <a:off x="251520" y="1142984"/>
            <a:ext cx="8678198" cy="5526375"/>
          </a:xfrm>
        </p:spPr>
        <p:style>
          <a:lnRef idx="1">
            <a:schemeClr val="accent2"/>
          </a:lnRef>
          <a:fillRef idx="2">
            <a:schemeClr val="accent2"/>
          </a:fillRef>
          <a:effectRef idx="1">
            <a:schemeClr val="accent2"/>
          </a:effectRef>
          <a:fontRef idx="minor">
            <a:schemeClr val="dk1"/>
          </a:fontRef>
        </p:style>
        <p:txBody>
          <a:bodyPr>
            <a:normAutofit/>
          </a:bodyPr>
          <a:lstStyle/>
          <a:p>
            <a:pPr algn="r" rtl="1">
              <a:buNone/>
            </a:pPr>
            <a:r>
              <a:rPr lang="ar-DZ" b="1" dirty="0" smtClean="0">
                <a:solidFill>
                  <a:srgbClr val="FF0000"/>
                </a:solidFill>
                <a:latin typeface="Simplified Arabic" pitchFamily="18" charset="-78"/>
                <a:cs typeface="Simplified Arabic" pitchFamily="18" charset="-78"/>
              </a:rPr>
              <a:t>الكلمات </a:t>
            </a:r>
            <a:r>
              <a:rPr lang="ar-DZ" b="1" dirty="0">
                <a:solidFill>
                  <a:srgbClr val="FF0000"/>
                </a:solidFill>
                <a:latin typeface="Simplified Arabic" pitchFamily="18" charset="-78"/>
                <a:cs typeface="Simplified Arabic" pitchFamily="18" charset="-78"/>
              </a:rPr>
              <a:t>الدالة:</a:t>
            </a:r>
          </a:p>
          <a:p>
            <a:pPr algn="r" rtl="1">
              <a:buNone/>
            </a:pPr>
            <a:r>
              <a:rPr lang="ar-DZ" sz="2800" b="1" dirty="0" smtClean="0">
                <a:solidFill>
                  <a:srgbClr val="FF0000"/>
                </a:solidFill>
                <a:latin typeface="Simplified Arabic" pitchFamily="18" charset="-78"/>
                <a:cs typeface="Simplified Arabic" pitchFamily="18" charset="-78"/>
              </a:rPr>
              <a:t>1- المرحلة </a:t>
            </a:r>
            <a:r>
              <a:rPr lang="ar-DZ" sz="2800" b="1" dirty="0">
                <a:solidFill>
                  <a:srgbClr val="FF0000"/>
                </a:solidFill>
                <a:latin typeface="Simplified Arabic" pitchFamily="18" charset="-78"/>
                <a:cs typeface="Simplified Arabic" pitchFamily="18" charset="-78"/>
              </a:rPr>
              <a:t>الثانوية:</a:t>
            </a:r>
          </a:p>
          <a:p>
            <a:pPr algn="just" rtl="1">
              <a:buNone/>
            </a:pPr>
            <a:r>
              <a:rPr lang="ar-DZ" sz="3600" dirty="0">
                <a:latin typeface="Simplified Arabic" pitchFamily="18" charset="-78"/>
                <a:cs typeface="Simplified Arabic" pitchFamily="18" charset="-78"/>
              </a:rPr>
              <a:t>وهي المرحلة التي تعقب المرحلة المتوسطة وتتوج في نهايتها </a:t>
            </a:r>
            <a:r>
              <a:rPr lang="ar-DZ" sz="3600" dirty="0" smtClean="0">
                <a:latin typeface="Simplified Arabic" pitchFamily="18" charset="-78"/>
                <a:cs typeface="Simplified Arabic" pitchFamily="18" charset="-78"/>
              </a:rPr>
              <a:t>بامتحان </a:t>
            </a:r>
            <a:r>
              <a:rPr lang="ar-DZ" sz="3600" dirty="0">
                <a:latin typeface="Simplified Arabic" pitchFamily="18" charset="-78"/>
                <a:cs typeface="Simplified Arabic" pitchFamily="18" charset="-78"/>
              </a:rPr>
              <a:t>شهادة البكالوريا مما يسمح للتلاميذ </a:t>
            </a:r>
            <a:r>
              <a:rPr lang="ar-DZ" sz="3600" dirty="0" smtClean="0">
                <a:latin typeface="Simplified Arabic" pitchFamily="18" charset="-78"/>
                <a:cs typeface="Simplified Arabic" pitchFamily="18" charset="-78"/>
              </a:rPr>
              <a:t>بالالتحاق </a:t>
            </a:r>
            <a:r>
              <a:rPr lang="ar-DZ" sz="3600" dirty="0">
                <a:latin typeface="Simplified Arabic" pitchFamily="18" charset="-78"/>
                <a:cs typeface="Simplified Arabic" pitchFamily="18" charset="-78"/>
              </a:rPr>
              <a:t>بمؤسسات التعليم العالي أو </a:t>
            </a:r>
            <a:r>
              <a:rPr lang="ar-DZ" sz="3600" dirty="0" smtClean="0">
                <a:latin typeface="Simplified Arabic" pitchFamily="18" charset="-78"/>
                <a:cs typeface="Simplified Arabic" pitchFamily="18" charset="-78"/>
              </a:rPr>
              <a:t>الالتحاق </a:t>
            </a:r>
            <a:r>
              <a:rPr lang="ar-DZ" sz="3600" dirty="0">
                <a:latin typeface="Simplified Arabic" pitchFamily="18" charset="-78"/>
                <a:cs typeface="Simplified Arabic" pitchFamily="18" charset="-78"/>
              </a:rPr>
              <a:t>بالحياة العملية وتكتسي أهمية كبيرة لأنها تتزامن مع مرحلة المراهقة.</a:t>
            </a:r>
          </a:p>
          <a:p>
            <a:pPr algn="r" rtl="1">
              <a:buNone/>
            </a:pPr>
            <a:endParaRPr lang="fr-FR" dirty="0">
              <a:latin typeface="Simplified Arabic" pitchFamily="18" charset="-78"/>
              <a:cs typeface="Simplified Arabic" pitchFamily="18" charset="-78"/>
            </a:endParaRP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142984"/>
            <a:ext cx="8678198" cy="5526375"/>
          </a:xfrm>
        </p:spPr>
        <p:style>
          <a:lnRef idx="1">
            <a:schemeClr val="accent2"/>
          </a:lnRef>
          <a:fillRef idx="2">
            <a:schemeClr val="accent2"/>
          </a:fillRef>
          <a:effectRef idx="1">
            <a:schemeClr val="accent2"/>
          </a:effectRef>
          <a:fontRef idx="minor">
            <a:schemeClr val="dk1"/>
          </a:fontRef>
        </p:style>
        <p:txBody>
          <a:bodyPr>
            <a:normAutofit/>
          </a:bodyPr>
          <a:lstStyle/>
          <a:p>
            <a:pPr lvl="0" algn="just" rtl="1">
              <a:buClr>
                <a:srgbClr val="0BD0D9"/>
              </a:buClr>
              <a:buNone/>
            </a:pPr>
            <a:r>
              <a:rPr lang="ar-DZ" b="1" dirty="0" smtClean="0">
                <a:solidFill>
                  <a:srgbClr val="C00000"/>
                </a:solidFill>
              </a:rPr>
              <a:t>2- الدافعية</a:t>
            </a:r>
            <a:r>
              <a:rPr lang="ar-DZ" b="1" dirty="0">
                <a:solidFill>
                  <a:srgbClr val="C00000"/>
                </a:solidFill>
              </a:rPr>
              <a:t>:</a:t>
            </a:r>
          </a:p>
          <a:p>
            <a:pPr lvl="0" algn="just" rtl="1">
              <a:buClr>
                <a:srgbClr val="0BD0D9"/>
              </a:buClr>
              <a:buNone/>
            </a:pPr>
            <a:r>
              <a:rPr lang="ar-DZ" dirty="0">
                <a:solidFill>
                  <a:prstClr val="black"/>
                </a:solidFill>
              </a:rPr>
              <a:t>تعرف الدافعية على انها طاقة كامنة في الكائن الحي ، تعمل على استثارته يسلك سلوكا معينا في العالم الخارجي، و يتم ذلك عن طريق الاستجابة المفيدة وظيفيا له في عملية </a:t>
            </a:r>
            <a:r>
              <a:rPr lang="ar-DZ" dirty="0" err="1">
                <a:solidFill>
                  <a:prstClr val="black"/>
                </a:solidFill>
              </a:rPr>
              <a:t>تكييفية</a:t>
            </a:r>
            <a:r>
              <a:rPr lang="ar-DZ" dirty="0">
                <a:solidFill>
                  <a:prstClr val="black"/>
                </a:solidFill>
              </a:rPr>
              <a:t> مع بيئته الخارجية ووضع هذه الاستجابة في مكان الاسبقية على غيرها من الاستجابات المحتملة مما ينتج عنه اشباع حاجة معينة او الحصول على هدف معين </a:t>
            </a:r>
            <a:endParaRPr lang="ar-DZ" dirty="0" smtClean="0">
              <a:solidFill>
                <a:prstClr val="black"/>
              </a:solidFill>
            </a:endParaRPr>
          </a:p>
          <a:p>
            <a:pPr lvl="0" algn="just" rtl="1">
              <a:buClr>
                <a:srgbClr val="0BD0D9"/>
              </a:buClr>
              <a:buNone/>
            </a:pPr>
            <a:r>
              <a:rPr lang="ar-DZ" b="1" dirty="0" smtClean="0">
                <a:solidFill>
                  <a:srgbClr val="C00000"/>
                </a:solidFill>
              </a:rPr>
              <a:t>3- الممارسة</a:t>
            </a:r>
            <a:r>
              <a:rPr lang="ar-DZ" b="1" dirty="0">
                <a:solidFill>
                  <a:srgbClr val="C00000"/>
                </a:solidFill>
              </a:rPr>
              <a:t>:</a:t>
            </a:r>
          </a:p>
          <a:p>
            <a:pPr lvl="0" algn="just" rtl="1">
              <a:buClr>
                <a:srgbClr val="0BD0D9"/>
              </a:buClr>
              <a:buNone/>
            </a:pPr>
            <a:r>
              <a:rPr lang="ar-DZ" dirty="0">
                <a:solidFill>
                  <a:prstClr val="black"/>
                </a:solidFill>
              </a:rPr>
              <a:t>هي مجموعة </a:t>
            </a:r>
            <a:r>
              <a:rPr lang="ar-DZ" dirty="0" err="1">
                <a:solidFill>
                  <a:prstClr val="black"/>
                </a:solidFill>
              </a:rPr>
              <a:t>السلوكات</a:t>
            </a:r>
            <a:r>
              <a:rPr lang="ar-DZ" dirty="0">
                <a:solidFill>
                  <a:prstClr val="black"/>
                </a:solidFill>
              </a:rPr>
              <a:t> والنشاطات التي يقوم بها التلاميذ في حصة التربية البدنية والرياضية.</a:t>
            </a:r>
          </a:p>
          <a:p>
            <a:pPr lvl="0" algn="just" rtl="1">
              <a:buClr>
                <a:srgbClr val="0BD0D9"/>
              </a:buClr>
              <a:buNone/>
            </a:pPr>
            <a:endParaRPr lang="fr-FR" dirty="0" smtClean="0">
              <a:solidFill>
                <a:prstClr val="black"/>
              </a:solidFill>
            </a:endParaRPr>
          </a:p>
        </p:txBody>
      </p:sp>
      <p:sp>
        <p:nvSpPr>
          <p:cNvPr id="6" name="Organigramme : Données stockées 5"/>
          <p:cNvSpPr/>
          <p:nvPr/>
        </p:nvSpPr>
        <p:spPr>
          <a:xfrm>
            <a:off x="611560" y="410364"/>
            <a:ext cx="8316416" cy="714380"/>
          </a:xfrm>
          <a:prstGeom prst="flowChartOnlineStorage">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ar-DZ" sz="4800" b="1" dirty="0" smtClean="0">
                <a:solidFill>
                  <a:srgbClr val="FF0000"/>
                </a:solidFill>
                <a:cs typeface="Traditional Arabic" pitchFamily="2" charset="-78"/>
              </a:rPr>
              <a:t>الفصل الثاني :الدراسات السابقة </a:t>
            </a:r>
            <a:endParaRPr lang="fr-FR" sz="4800" b="1" dirty="0">
              <a:solidFill>
                <a:srgbClr val="FF0000"/>
              </a:solidFill>
              <a:cs typeface="Traditional Arabic" pitchFamily="2" charset="-78"/>
            </a:endParaRPr>
          </a:p>
        </p:txBody>
      </p:sp>
    </p:spTree>
    <p:extLst>
      <p:ext uri="{BB962C8B-B14F-4D97-AF65-F5344CB8AC3E}">
        <p14:creationId xmlns:p14="http://schemas.microsoft.com/office/powerpoint/2010/main" val="344548996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idx="1"/>
          </p:nvPr>
        </p:nvSpPr>
        <p:spPr>
          <a:xfrm>
            <a:off x="285720" y="1143001"/>
            <a:ext cx="8572560" cy="5357834"/>
          </a:xfrm>
          <a:ln w="28575"/>
          <a:effectLst>
            <a:glow rad="228600">
              <a:schemeClr val="accent1">
                <a:satMod val="175000"/>
                <a:alpha val="40000"/>
              </a:schemeClr>
            </a:glow>
            <a:outerShdw blurRad="57150" dist="38100" dir="5400000" algn="ctr" rotWithShape="0">
              <a:schemeClr val="accent2">
                <a:shade val="9000"/>
                <a:satMod val="105000"/>
                <a:alpha val="48000"/>
              </a:schemeClr>
            </a:outerShdw>
          </a:effectLst>
        </p:spPr>
        <p:style>
          <a:lnRef idx="1">
            <a:schemeClr val="accent2"/>
          </a:lnRef>
          <a:fillRef idx="2">
            <a:schemeClr val="accent2"/>
          </a:fillRef>
          <a:effectRef idx="1">
            <a:schemeClr val="accent2"/>
          </a:effectRef>
          <a:fontRef idx="minor">
            <a:schemeClr val="dk1"/>
          </a:fontRef>
        </p:style>
        <p:txBody>
          <a:bodyPr>
            <a:normAutofit/>
          </a:bodyPr>
          <a:lstStyle/>
          <a:p>
            <a:pPr marL="45720" indent="0" algn="just" rtl="1">
              <a:lnSpc>
                <a:spcPts val="2710"/>
              </a:lnSpc>
              <a:spcAft>
                <a:spcPts val="1620"/>
              </a:spcAft>
              <a:buNone/>
            </a:pPr>
            <a:r>
              <a:rPr lang="ar-DZ" b="1" dirty="0" smtClean="0">
                <a:solidFill>
                  <a:srgbClr val="C00000"/>
                </a:solidFill>
              </a:rPr>
              <a:t>4- حصة </a:t>
            </a:r>
            <a:r>
              <a:rPr lang="ar-DZ" b="1" dirty="0">
                <a:solidFill>
                  <a:srgbClr val="C00000"/>
                </a:solidFill>
              </a:rPr>
              <a:t>التربية البدنية والرياضية:</a:t>
            </a:r>
          </a:p>
          <a:p>
            <a:pPr marL="45720" indent="0" algn="just" rtl="1">
              <a:lnSpc>
                <a:spcPts val="2710"/>
              </a:lnSpc>
              <a:spcAft>
                <a:spcPts val="1620"/>
              </a:spcAft>
              <a:buNone/>
            </a:pPr>
            <a:r>
              <a:rPr lang="ar-DZ" dirty="0"/>
              <a:t>تعتبر حصة التربية البدنية والرياضية وسيلة من الوسائل التربوية لتحقيق الأهداف المسطرة لتكوين الفرد في حياته على مستوى التعليم البسيط في إطار منظم </a:t>
            </a:r>
            <a:r>
              <a:rPr lang="ar-DZ" dirty="0" err="1"/>
              <a:t>ومهيكل</a:t>
            </a:r>
            <a:r>
              <a:rPr lang="ar-DZ" dirty="0"/>
              <a:t> تعمل على تنمية وتحسين وتطوير البدن ومكوناته ومن جميع الجوانب العقلية, النفسية, </a:t>
            </a:r>
            <a:r>
              <a:rPr lang="ar-DZ" dirty="0" smtClean="0"/>
              <a:t>الاجتماعية, </a:t>
            </a:r>
            <a:r>
              <a:rPr lang="ar-DZ" dirty="0"/>
              <a:t>الخلقية والصحية وذلك من </a:t>
            </a:r>
            <a:r>
              <a:rPr lang="ar-DZ" dirty="0" smtClean="0"/>
              <a:t>انسجامه </a:t>
            </a:r>
            <a:r>
              <a:rPr lang="ar-DZ" dirty="0"/>
              <a:t>في مجتمعه ووطنه.</a:t>
            </a:r>
          </a:p>
          <a:p>
            <a:pPr marL="45720" indent="0" algn="just" rtl="1">
              <a:lnSpc>
                <a:spcPts val="2710"/>
              </a:lnSpc>
              <a:spcAft>
                <a:spcPts val="1620"/>
              </a:spcAft>
              <a:buNone/>
            </a:pPr>
            <a:r>
              <a:rPr lang="ar-DZ" b="1" dirty="0" smtClean="0">
                <a:solidFill>
                  <a:srgbClr val="C00000"/>
                </a:solidFill>
              </a:rPr>
              <a:t>5-المراهقة</a:t>
            </a:r>
            <a:r>
              <a:rPr lang="ar-DZ" b="1" dirty="0">
                <a:solidFill>
                  <a:srgbClr val="C00000"/>
                </a:solidFill>
              </a:rPr>
              <a:t>:</a:t>
            </a:r>
          </a:p>
          <a:p>
            <a:pPr marL="45720" indent="0" algn="just" rtl="1">
              <a:lnSpc>
                <a:spcPts val="2710"/>
              </a:lnSpc>
              <a:spcAft>
                <a:spcPts val="1620"/>
              </a:spcAft>
              <a:buNone/>
            </a:pPr>
            <a:r>
              <a:rPr lang="ar-DZ" dirty="0"/>
              <a:t>هي مرحلة مميزة في حياة الإنسان حيث تبدأ بالبلوغ وتنتهي بالرشد  هي فترة عواطف وصراعات وإحباطات والأزمات النفسية نتيجة للتغيرات التي تطرأ على النمو الجسمي والعقلي والنفسي </a:t>
            </a:r>
            <a:r>
              <a:rPr lang="ar-DZ" dirty="0" err="1"/>
              <a:t>والإجتماعي</a:t>
            </a:r>
            <a:r>
              <a:rPr lang="ar-DZ" dirty="0"/>
              <a:t> للفرد.</a:t>
            </a:r>
          </a:p>
          <a:p>
            <a:pPr marL="45720" indent="0" algn="just" rtl="1">
              <a:lnSpc>
                <a:spcPts val="2710"/>
              </a:lnSpc>
              <a:spcAft>
                <a:spcPts val="1620"/>
              </a:spcAft>
              <a:buNone/>
            </a:pPr>
            <a:endParaRPr lang="fr-FR" b="1" dirty="0"/>
          </a:p>
        </p:txBody>
      </p:sp>
      <p:sp>
        <p:nvSpPr>
          <p:cNvPr id="3" name="مخطط انسيابي: شريط مثقب 2"/>
          <p:cNvSpPr/>
          <p:nvPr/>
        </p:nvSpPr>
        <p:spPr>
          <a:xfrm>
            <a:off x="1619672" y="0"/>
            <a:ext cx="6408712" cy="1052736"/>
          </a:xfrm>
          <a:prstGeom prst="flowChartPunchedTape">
            <a:avLst/>
          </a:prstGeom>
        </p:spPr>
        <p:style>
          <a:lnRef idx="2">
            <a:schemeClr val="dk1"/>
          </a:lnRef>
          <a:fillRef idx="1">
            <a:schemeClr val="lt1"/>
          </a:fillRef>
          <a:effectRef idx="0">
            <a:schemeClr val="dk1"/>
          </a:effectRef>
          <a:fontRef idx="minor">
            <a:schemeClr val="dk1"/>
          </a:fontRef>
        </p:style>
        <p:txBody>
          <a:bodyPr rtlCol="1" anchor="ctr"/>
          <a:lstStyle/>
          <a:p>
            <a:pPr algn="ctr"/>
            <a:r>
              <a:rPr lang="ar-DZ" sz="4800" b="1" kern="0" dirty="0">
                <a:solidFill>
                  <a:srgbClr val="FF0000"/>
                </a:solidFill>
                <a:latin typeface="Arial"/>
                <a:ea typeface="MS PGothic"/>
                <a:cs typeface="+mj-cs"/>
              </a:rPr>
              <a:t>الفصل الثاني : الإطار العام للدراسة</a:t>
            </a:r>
            <a:endParaRPr lang="ar-DZ" sz="3200" b="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عرض المذكرة اسماعيل">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fr-FR" sz="2000" b="1" i="0" u="none" strike="noStrike" cap="none" normalizeH="0" baseline="0" smtClean="0">
            <a:ln>
              <a:noFill/>
            </a:ln>
            <a:solidFill>
              <a:schemeClr val="bg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50000"/>
          </a:spcBef>
          <a:spcAft>
            <a:spcPct val="0"/>
          </a:spcAft>
          <a:buClrTx/>
          <a:buSzTx/>
          <a:buFontTx/>
          <a:buNone/>
          <a:tabLst/>
          <a:defRPr kumimoji="0" lang="fr-FR" sz="2000" b="1" i="0" u="none" strike="noStrike" cap="none" normalizeH="0" baseline="0" smtClean="0">
            <a:ln>
              <a:noFill/>
            </a:ln>
            <a:solidFill>
              <a:schemeClr val="bg1"/>
            </a:solidFill>
            <a:effectLst/>
            <a:latin typeface="Times New Roman" pitchFamily="18" charset="0"/>
            <a:cs typeface="Times New Roman" pitchFamily="18"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Flow</Template>
  <TotalTime>929</TotalTime>
  <Words>1433</Words>
  <Application>Microsoft Office PowerPoint</Application>
  <PresentationFormat>عرض على الشاشة (3:4)‏</PresentationFormat>
  <Paragraphs>126</Paragraphs>
  <Slides>25</Slides>
  <Notes>0</Notes>
  <HiddenSlides>0</HiddenSlides>
  <MMClips>0</MMClips>
  <ScaleCrop>false</ScaleCrop>
  <HeadingPairs>
    <vt:vector size="6" baseType="variant">
      <vt:variant>
        <vt:lpstr>نسق</vt:lpstr>
      </vt:variant>
      <vt:variant>
        <vt:i4>2</vt:i4>
      </vt:variant>
      <vt:variant>
        <vt:lpstr>خوادم OLE مضمنة</vt:lpstr>
      </vt:variant>
      <vt:variant>
        <vt:i4>1</vt:i4>
      </vt:variant>
      <vt:variant>
        <vt:lpstr>عناوين الشرائح</vt:lpstr>
      </vt:variant>
      <vt:variant>
        <vt:i4>25</vt:i4>
      </vt:variant>
    </vt:vector>
  </HeadingPairs>
  <TitlesOfParts>
    <vt:vector size="28" baseType="lpstr">
      <vt:lpstr>عرض المذكرة اسماعيل</vt:lpstr>
      <vt:lpstr>Modèle par défaut</vt:lpstr>
      <vt:lpstr>مستند</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MAISON XP</dc:creator>
  <cp:lastModifiedBy>ahmeddebbah</cp:lastModifiedBy>
  <cp:revision>102</cp:revision>
  <cp:lastPrinted>2016-05-31T10:34:46Z</cp:lastPrinted>
  <dcterms:created xsi:type="dcterms:W3CDTF">2014-06-06T12:32:31Z</dcterms:created>
  <dcterms:modified xsi:type="dcterms:W3CDTF">2016-06-03T19:27:52Z</dcterms:modified>
</cp:coreProperties>
</file>